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6" r:id="rId4"/>
    <p:sldId id="267" r:id="rId5"/>
    <p:sldId id="260" r:id="rId6"/>
    <p:sldId id="268" r:id="rId7"/>
    <p:sldId id="269" r:id="rId8"/>
    <p:sldId id="261" r:id="rId9"/>
    <p:sldId id="270" r:id="rId10"/>
    <p:sldId id="271" r:id="rId11"/>
    <p:sldId id="262" r:id="rId12"/>
    <p:sldId id="275" r:id="rId13"/>
    <p:sldId id="274" r:id="rId14"/>
    <p:sldId id="273" r:id="rId15"/>
    <p:sldId id="272" r:id="rId16"/>
    <p:sldId id="276" r:id="rId17"/>
    <p:sldId id="278" r:id="rId18"/>
    <p:sldId id="281" r:id="rId19"/>
    <p:sldId id="280" r:id="rId20"/>
    <p:sldId id="282" r:id="rId21"/>
    <p:sldId id="279" r:id="rId22"/>
    <p:sldId id="284" r:id="rId23"/>
    <p:sldId id="285" r:id="rId24"/>
    <p:sldId id="286" r:id="rId25"/>
    <p:sldId id="287" r:id="rId26"/>
    <p:sldId id="288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92047" autoAdjust="0"/>
  </p:normalViewPr>
  <p:slideViewPr>
    <p:cSldViewPr>
      <p:cViewPr varScale="1">
        <p:scale>
          <a:sx n="105" d="100"/>
          <a:sy n="105" d="100"/>
        </p:scale>
        <p:origin x="18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70C0"/>
                </a:solidFill>
              </a:rPr>
              <a:t>Итоги</a:t>
            </a:r>
            <a:r>
              <a:rPr lang="ru-RU" baseline="0">
                <a:solidFill>
                  <a:srgbClr val="0070C0"/>
                </a:solidFill>
              </a:rPr>
              <a:t> ВПР по ИСТОРИИ в 5 классах в 2024 году </a:t>
            </a:r>
            <a:endParaRPr lang="ru-RU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8241469816273E-2"/>
          <c:y val="0.12003736297668673"/>
          <c:w val="0.93489807524059487"/>
          <c:h val="0.56035880809016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'ИС 5 диаграмма'!$C$2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A7-4008-8510-6DC0139B693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A7-4008-8510-6DC0139B6936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A7-4008-8510-6DC0139B6936}"/>
              </c:ext>
            </c:extLst>
          </c:dPt>
          <c:dLbls>
            <c:dLbl>
              <c:idx val="0"/>
              <c:layout>
                <c:manualLayout>
                  <c:x val="1.5281756482683545E-3"/>
                  <c:y val="0.17112299465240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7-4008-8510-6DC0139B6936}"/>
                </c:ext>
              </c:extLst>
            </c:dLbl>
            <c:dLbl>
              <c:idx val="1"/>
              <c:layout>
                <c:manualLayout>
                  <c:x val="0"/>
                  <c:y val="0.1663695781342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A7-4008-8510-6DC0139B6936}"/>
                </c:ext>
              </c:extLst>
            </c:dLbl>
            <c:dLbl>
              <c:idx val="2"/>
              <c:layout>
                <c:manualLayout>
                  <c:x val="-2.801622990570791E-17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A7-4008-8510-6DC0139B6936}"/>
                </c:ext>
              </c:extLst>
            </c:dLbl>
            <c:dLbl>
              <c:idx val="3"/>
              <c:layout>
                <c:manualLayout>
                  <c:x val="-1.5281756482683545E-3"/>
                  <c:y val="0.14260249554367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A7-4008-8510-6DC0139B6936}"/>
                </c:ext>
              </c:extLst>
            </c:dLbl>
            <c:dLbl>
              <c:idx val="4"/>
              <c:layout>
                <c:manualLayout>
                  <c:x val="-2.801622990570791E-17"/>
                  <c:y val="9.982174688057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A7-4008-8510-6DC0139B6936}"/>
                </c:ext>
              </c:extLst>
            </c:dLbl>
            <c:dLbl>
              <c:idx val="5"/>
              <c:layout>
                <c:manualLayout>
                  <c:x val="3.0563512965366526E-3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A7-4008-8510-6DC0139B6936}"/>
                </c:ext>
              </c:extLst>
            </c:dLbl>
            <c:dLbl>
              <c:idx val="6"/>
              <c:layout>
                <c:manualLayout>
                  <c:x val="0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A7-4008-8510-6DC0139B6936}"/>
                </c:ext>
              </c:extLst>
            </c:dLbl>
            <c:dLbl>
              <c:idx val="7"/>
              <c:layout>
                <c:manualLayout>
                  <c:x val="0"/>
                  <c:y val="8.79382055852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A7-4008-8510-6DC0139B6936}"/>
                </c:ext>
              </c:extLst>
            </c:dLbl>
            <c:dLbl>
              <c:idx val="8"/>
              <c:layout>
                <c:manualLayout>
                  <c:x val="0"/>
                  <c:y val="7.605466428995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A7-4008-8510-6DC0139B6936}"/>
                </c:ext>
              </c:extLst>
            </c:dLbl>
            <c:dLbl>
              <c:idx val="9"/>
              <c:layout>
                <c:manualLayout>
                  <c:x val="7.640878241341716E-3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A7-4008-8510-6DC0139B6936}"/>
                </c:ext>
              </c:extLst>
            </c:dLbl>
            <c:dLbl>
              <c:idx val="10"/>
              <c:layout>
                <c:manualLayout>
                  <c:x val="4.584526944805007E-3"/>
                  <c:y val="0.1497326203208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A7-4008-8510-6DC0139B6936}"/>
                </c:ext>
              </c:extLst>
            </c:dLbl>
            <c:dLbl>
              <c:idx val="11"/>
              <c:layout>
                <c:manualLayout>
                  <c:x val="-3.0563512965367089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A7-4008-8510-6DC0139B6936}"/>
                </c:ext>
              </c:extLst>
            </c:dLbl>
            <c:dLbl>
              <c:idx val="12"/>
              <c:layout>
                <c:manualLayout>
                  <c:x val="-1.1206491962283164E-16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A7-4008-8510-6DC0139B6936}"/>
                </c:ext>
              </c:extLst>
            </c:dLbl>
            <c:dLbl>
              <c:idx val="13"/>
              <c:layout>
                <c:manualLayout>
                  <c:x val="0"/>
                  <c:y val="0.1045751633986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A7-4008-8510-6DC0139B6936}"/>
                </c:ext>
              </c:extLst>
            </c:dLbl>
            <c:dLbl>
              <c:idx val="14"/>
              <c:layout>
                <c:manualLayout>
                  <c:x val="3.0563512965367089E-3"/>
                  <c:y val="9.269162210338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A7-4008-8510-6DC0139B6936}"/>
                </c:ext>
              </c:extLst>
            </c:dLbl>
            <c:dLbl>
              <c:idx val="15"/>
              <c:layout>
                <c:manualLayout>
                  <c:x val="-1.1206491962283164E-16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A7-4008-8510-6DC0139B6936}"/>
                </c:ext>
              </c:extLst>
            </c:dLbl>
            <c:dLbl>
              <c:idx val="16"/>
              <c:layout>
                <c:manualLayout>
                  <c:x val="0"/>
                  <c:y val="9.98217468805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A7-4008-8510-6DC0139B6936}"/>
                </c:ext>
              </c:extLst>
            </c:dLbl>
            <c:dLbl>
              <c:idx val="17"/>
              <c:layout>
                <c:manualLayout>
                  <c:x val="1.5281756482683545E-3"/>
                  <c:y val="0.1188354129530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A7-4008-8510-6DC0139B6936}"/>
                </c:ext>
              </c:extLst>
            </c:dLbl>
            <c:dLbl>
              <c:idx val="18"/>
              <c:layout>
                <c:manualLayout>
                  <c:x val="0"/>
                  <c:y val="0.109328579916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DA7-4008-8510-6DC0139B6936}"/>
                </c:ext>
              </c:extLst>
            </c:dLbl>
            <c:dLbl>
              <c:idx val="19"/>
              <c:layout>
                <c:manualLayout>
                  <c:x val="-1.2590494176897367E-3"/>
                  <c:y val="8.318478906714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7-4008-8510-6DC0139B6936}"/>
                </c:ext>
              </c:extLst>
            </c:dLbl>
            <c:dLbl>
              <c:idx val="20"/>
              <c:layout>
                <c:manualLayout>
                  <c:x val="-1.1206491962283164E-16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DA7-4008-8510-6DC0139B6936}"/>
                </c:ext>
              </c:extLst>
            </c:dLbl>
            <c:dLbl>
              <c:idx val="21"/>
              <c:layout>
                <c:manualLayout>
                  <c:x val="-3.0563512965368208E-3"/>
                  <c:y val="0.1330956625074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DA7-4008-8510-6DC0139B6936}"/>
                </c:ext>
              </c:extLst>
            </c:dLbl>
            <c:dLbl>
              <c:idx val="22"/>
              <c:layout>
                <c:manualLayout>
                  <c:x val="-1.5281756482683545E-3"/>
                  <c:y val="0.109328579916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DA7-4008-8510-6DC0139B6936}"/>
                </c:ext>
              </c:extLst>
            </c:dLbl>
            <c:dLbl>
              <c:idx val="23"/>
              <c:layout>
                <c:manualLayout>
                  <c:x val="-4.5845269448050634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DA7-4008-8510-6DC0139B6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5 диаграмма'!$B$3:$B$26</c:f>
              <c:strCache>
                <c:ptCount val="24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Акимовская СОШ</c:v>
                </c:pt>
                <c:pt idx="4">
                  <c:v>Дрофинская СОШ</c:v>
                </c:pt>
                <c:pt idx="5">
                  <c:v>Емельяновская СОШ</c:v>
                </c:pt>
                <c:pt idx="6">
                  <c:v>Желябовская СОШ</c:v>
                </c:pt>
                <c:pt idx="7">
                  <c:v>Жемчужинская СОШДС</c:v>
                </c:pt>
                <c:pt idx="8">
                  <c:v>Зоркинская СОШДС</c:v>
                </c:pt>
                <c:pt idx="9">
                  <c:v>Ивановская СОШ</c:v>
                </c:pt>
                <c:pt idx="10">
                  <c:v>Изобильненская СОШДС</c:v>
                </c:pt>
                <c:pt idx="11">
                  <c:v>Косточковская СОШ</c:v>
                </c:pt>
                <c:pt idx="12">
                  <c:v>Лиственская СОШ</c:v>
                </c:pt>
                <c:pt idx="13">
                  <c:v>Михайловская СОШ</c:v>
                </c:pt>
                <c:pt idx="14">
                  <c:v>Нижнегорская СОШ № 2</c:v>
                </c:pt>
                <c:pt idx="15">
                  <c:v>Нижнегорская школа-гимназия  </c:v>
                </c:pt>
                <c:pt idx="16">
                  <c:v>Нижнегорская школа-лицей № 1</c:v>
                </c:pt>
                <c:pt idx="17">
                  <c:v>Новогригорьевская СОШДС</c:v>
                </c:pt>
                <c:pt idx="18">
                  <c:v>Охотская СОШ</c:v>
                </c:pt>
                <c:pt idx="19">
                  <c:v>Пшеничненская СОШ</c:v>
                </c:pt>
                <c:pt idx="20">
                  <c:v>Садовская СОШ</c:v>
                </c:pt>
                <c:pt idx="21">
                  <c:v>Уваровская СОШДС</c:v>
                </c:pt>
                <c:pt idx="22">
                  <c:v>Червоновская СОШДС</c:v>
                </c:pt>
                <c:pt idx="23">
                  <c:v>Чкаловская СОШ</c:v>
                </c:pt>
              </c:strCache>
            </c:strRef>
          </c:cat>
          <c:val>
            <c:numRef>
              <c:f>'ИС 5 диаграмма'!$C$3:$C$26</c:f>
              <c:numCache>
                <c:formatCode>0</c:formatCode>
                <c:ptCount val="24"/>
                <c:pt idx="0">
                  <c:v>58.28</c:v>
                </c:pt>
                <c:pt idx="1">
                  <c:v>65.58</c:v>
                </c:pt>
                <c:pt idx="2">
                  <c:v>63.230000000000004</c:v>
                </c:pt>
                <c:pt idx="3">
                  <c:v>61.11</c:v>
                </c:pt>
                <c:pt idx="4">
                  <c:v>83.34</c:v>
                </c:pt>
                <c:pt idx="5">
                  <c:v>85.72</c:v>
                </c:pt>
                <c:pt idx="6">
                  <c:v>57.14</c:v>
                </c:pt>
                <c:pt idx="7">
                  <c:v>42.86</c:v>
                </c:pt>
                <c:pt idx="8">
                  <c:v>55.55</c:v>
                </c:pt>
                <c:pt idx="9">
                  <c:v>75</c:v>
                </c:pt>
                <c:pt idx="10">
                  <c:v>72.73</c:v>
                </c:pt>
                <c:pt idx="11">
                  <c:v>69.23</c:v>
                </c:pt>
                <c:pt idx="12">
                  <c:v>60</c:v>
                </c:pt>
                <c:pt idx="13">
                  <c:v>60</c:v>
                </c:pt>
                <c:pt idx="14">
                  <c:v>86.66</c:v>
                </c:pt>
                <c:pt idx="15">
                  <c:v>53.660000000000004</c:v>
                </c:pt>
                <c:pt idx="16">
                  <c:v>60.87</c:v>
                </c:pt>
                <c:pt idx="17">
                  <c:v>73.33</c:v>
                </c:pt>
                <c:pt idx="18">
                  <c:v>43.75</c:v>
                </c:pt>
                <c:pt idx="19">
                  <c:v>23.08</c:v>
                </c:pt>
                <c:pt idx="20">
                  <c:v>68.289999999999992</c:v>
                </c:pt>
                <c:pt idx="21">
                  <c:v>75</c:v>
                </c:pt>
                <c:pt idx="22">
                  <c:v>55</c:v>
                </c:pt>
                <c:pt idx="23">
                  <c:v>60.87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DA7-4008-8510-6DC0139B6936}"/>
            </c:ext>
          </c:extLst>
        </c:ser>
        <c:ser>
          <c:idx val="1"/>
          <c:order val="1"/>
          <c:tx>
            <c:strRef>
              <c:f>'ИС 5 диаграмма'!$D$2</c:f>
              <c:strCache>
                <c:ptCount val="1"/>
                <c:pt idx="0">
                  <c:v>Успешность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5DA7-4008-8510-6DC0139B69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5DA7-4008-8510-6DC0139B693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5DA7-4008-8510-6DC0139B6936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5DA7-4008-8510-6DC0139B6936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5DA7-4008-8510-6DC0139B6936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5DA7-4008-8510-6DC0139B69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5 диаграмма'!$B$3:$B$26</c:f>
              <c:strCache>
                <c:ptCount val="24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Акимовская СОШ</c:v>
                </c:pt>
                <c:pt idx="4">
                  <c:v>Дрофинская СОШ</c:v>
                </c:pt>
                <c:pt idx="5">
                  <c:v>Емельяновская СОШ</c:v>
                </c:pt>
                <c:pt idx="6">
                  <c:v>Желябовская СОШ</c:v>
                </c:pt>
                <c:pt idx="7">
                  <c:v>Жемчужинская СОШДС</c:v>
                </c:pt>
                <c:pt idx="8">
                  <c:v>Зоркинская СОШДС</c:v>
                </c:pt>
                <c:pt idx="9">
                  <c:v>Ивановская СОШ</c:v>
                </c:pt>
                <c:pt idx="10">
                  <c:v>Изобильненская СОШДС</c:v>
                </c:pt>
                <c:pt idx="11">
                  <c:v>Косточковская СОШ</c:v>
                </c:pt>
                <c:pt idx="12">
                  <c:v>Лиственская СОШ</c:v>
                </c:pt>
                <c:pt idx="13">
                  <c:v>Михайловская СОШ</c:v>
                </c:pt>
                <c:pt idx="14">
                  <c:v>Нижнегорская СОШ № 2</c:v>
                </c:pt>
                <c:pt idx="15">
                  <c:v>Нижнегорская школа-гимназия  </c:v>
                </c:pt>
                <c:pt idx="16">
                  <c:v>Нижнегорская школа-лицей № 1</c:v>
                </c:pt>
                <c:pt idx="17">
                  <c:v>Новогригорьевская СОШДС</c:v>
                </c:pt>
                <c:pt idx="18">
                  <c:v>Охотская СОШ</c:v>
                </c:pt>
                <c:pt idx="19">
                  <c:v>Пшеничненская СОШ</c:v>
                </c:pt>
                <c:pt idx="20">
                  <c:v>Садовская СОШ</c:v>
                </c:pt>
                <c:pt idx="21">
                  <c:v>Уваровская СОШДС</c:v>
                </c:pt>
                <c:pt idx="22">
                  <c:v>Червоновская СОШДС</c:v>
                </c:pt>
                <c:pt idx="23">
                  <c:v>Чкаловская СОШ</c:v>
                </c:pt>
              </c:strCache>
            </c:strRef>
          </c:cat>
          <c:val>
            <c:numRef>
              <c:f>'ИС 5 диаграмма'!$D$3:$D$26</c:f>
              <c:numCache>
                <c:formatCode>0</c:formatCode>
                <c:ptCount val="24"/>
                <c:pt idx="0">
                  <c:v>94.48</c:v>
                </c:pt>
                <c:pt idx="1">
                  <c:v>97.670000000000016</c:v>
                </c:pt>
                <c:pt idx="2">
                  <c:v>97.31</c:v>
                </c:pt>
                <c:pt idx="3">
                  <c:v>100</c:v>
                </c:pt>
                <c:pt idx="4">
                  <c:v>100.01</c:v>
                </c:pt>
                <c:pt idx="5">
                  <c:v>100.00999999999999</c:v>
                </c:pt>
                <c:pt idx="6">
                  <c:v>100</c:v>
                </c:pt>
                <c:pt idx="7">
                  <c:v>100</c:v>
                </c:pt>
                <c:pt idx="8">
                  <c:v>99.99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97.77</c:v>
                </c:pt>
                <c:pt idx="15">
                  <c:v>97.56</c:v>
                </c:pt>
                <c:pt idx="16">
                  <c:v>91.3</c:v>
                </c:pt>
                <c:pt idx="17">
                  <c:v>100</c:v>
                </c:pt>
                <c:pt idx="18">
                  <c:v>87.5</c:v>
                </c:pt>
                <c:pt idx="19">
                  <c:v>84.62</c:v>
                </c:pt>
                <c:pt idx="20">
                  <c:v>97.559999999999988</c:v>
                </c:pt>
                <c:pt idx="21">
                  <c:v>100</c:v>
                </c:pt>
                <c:pt idx="22">
                  <c:v>100</c:v>
                </c:pt>
                <c:pt idx="23">
                  <c:v>95.649999999999991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5DA7-4008-8510-6DC0139B6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7087464"/>
        <c:axId val="537088120"/>
        <c:axId val="0"/>
      </c:bar3DChart>
      <c:catAx>
        <c:axId val="53708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8120"/>
        <c:crosses val="autoZero"/>
        <c:auto val="1"/>
        <c:lblAlgn val="ctr"/>
        <c:lblOffset val="100"/>
        <c:noMultiLvlLbl val="0"/>
      </c:catAx>
      <c:valAx>
        <c:axId val="537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rgbClr val="0070C0"/>
                </a:solidFill>
              </a:rPr>
              <a:t>Итоги ВПР по ИСТОРИИ в 7 классах </a:t>
            </a:r>
          </a:p>
          <a:p>
            <a:pPr>
              <a:defRPr b="1">
                <a:solidFill>
                  <a:srgbClr val="0070C0"/>
                </a:solidFill>
              </a:defRPr>
            </a:pPr>
            <a:r>
              <a:rPr lang="ru-RU" b="1">
                <a:solidFill>
                  <a:srgbClr val="0070C0"/>
                </a:solidFill>
              </a:rPr>
              <a:t>в 2024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rgbClr val="0070C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'ИС 7 диаграмма'!$B$3</c:f>
              <c:strCache>
                <c:ptCount val="1"/>
                <c:pt idx="0">
                  <c:v>Р Ф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7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7 диаграмма'!$C$3:$D$3</c:f>
              <c:numCache>
                <c:formatCode>0</c:formatCode>
                <c:ptCount val="2"/>
                <c:pt idx="0">
                  <c:v>53.730000000000004</c:v>
                </c:pt>
                <c:pt idx="1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C-46B7-B8E6-71609FEF424A}"/>
            </c:ext>
          </c:extLst>
        </c:ser>
        <c:ser>
          <c:idx val="1"/>
          <c:order val="1"/>
          <c:tx>
            <c:strRef>
              <c:f>'ИС 7 диаграмма'!$B$4</c:f>
              <c:strCache>
                <c:ptCount val="1"/>
                <c:pt idx="0">
                  <c:v>К Р Ы М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7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7 диаграмма'!$C$4:$D$4</c:f>
              <c:numCache>
                <c:formatCode>0</c:formatCode>
                <c:ptCount val="2"/>
                <c:pt idx="0">
                  <c:v>60.209999999999994</c:v>
                </c:pt>
                <c:pt idx="1">
                  <c:v>97.509999999999991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7C-46B7-B8E6-71609FEF424A}"/>
            </c:ext>
          </c:extLst>
        </c:ser>
        <c:ser>
          <c:idx val="2"/>
          <c:order val="2"/>
          <c:tx>
            <c:strRef>
              <c:f>'ИС 7 диаграмма'!$B$5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7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7 диаграмма'!$C$5:$D$5</c:f>
              <c:numCache>
                <c:formatCode>0</c:formatCode>
                <c:ptCount val="2"/>
                <c:pt idx="0">
                  <c:v>49.11</c:v>
                </c:pt>
                <c:pt idx="1">
                  <c:v>97.63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7C-46B7-B8E6-71609FEF4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663704"/>
        <c:axId val="601662392"/>
      </c:barChart>
      <c:catAx>
        <c:axId val="601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2392"/>
        <c:crosses val="autoZero"/>
        <c:auto val="1"/>
        <c:lblAlgn val="ctr"/>
        <c:lblOffset val="100"/>
        <c:noMultiLvlLbl val="0"/>
      </c:catAx>
      <c:valAx>
        <c:axId val="6016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Сравнение отметок ВПР по ИСТОРИИ в 7 классе </a:t>
            </a:r>
          </a:p>
          <a:p>
            <a:pPr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в 2024 с отметками по журналу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'ИС 7 объективность '!$C$3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D09-43B8-8D15-1E39BC0A40A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D09-43B8-8D15-1E39BC0A40AF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D09-43B8-8D15-1E39BC0A40A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D09-43B8-8D15-1E39BC0A40AF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FD09-43B8-8D15-1E39BC0A40AF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FD09-43B8-8D15-1E39BC0A40AF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FD09-43B8-8D15-1E39BC0A40AF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FD09-43B8-8D15-1E39BC0A40AF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FD09-43B8-8D15-1E39BC0A40A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FD09-43B8-8D15-1E39BC0A40AF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FD09-43B8-8D15-1E39BC0A40AF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FD09-43B8-8D15-1E39BC0A40AF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FD09-43B8-8D15-1E39BC0A40A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9-43B8-8D15-1E39BC0A40A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9-43B8-8D15-1E39BC0A40A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D09-43B8-8D15-1E39BC0A40A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D09-43B8-8D15-1E39BC0A40A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D09-43B8-8D15-1E39BC0A40A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D09-43B8-8D15-1E39BC0A40A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09-43B8-8D15-1E39BC0A40A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09-43B8-8D15-1E39BC0A40AF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09-43B8-8D15-1E39BC0A40A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09-43B8-8D15-1E39BC0A40A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D09-43B8-8D15-1E39BC0A40AF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D09-43B8-8D15-1E39BC0A40A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09-43B8-8D15-1E39BC0A40AF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D09-43B8-8D15-1E39BC0A40AF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09-43B8-8D15-1E39BC0A40AF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09-43B8-8D15-1E39BC0A40AF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D09-43B8-8D15-1E39BC0A40AF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D09-43B8-8D15-1E39BC0A40AF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D09-43B8-8D15-1E39BC0A40AF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D09-43B8-8D15-1E39BC0A40AF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D09-43B8-8D15-1E39BC0A40AF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D09-43B8-8D15-1E39BC0A4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7 объективность '!$B$4:$B$15</c:f>
              <c:strCache>
                <c:ptCount val="12"/>
                <c:pt idx="0">
                  <c:v>Крым</c:v>
                </c:pt>
                <c:pt idx="1">
                  <c:v>НИЖНЕГОРСКИЙ район</c:v>
                </c:pt>
                <c:pt idx="2">
                  <c:v>Желябовская СОШ</c:v>
                </c:pt>
                <c:pt idx="3">
                  <c:v>Жемчужинская СОШДС</c:v>
                </c:pt>
                <c:pt idx="4">
                  <c:v>Ивановская СОШ</c:v>
                </c:pt>
                <c:pt idx="5">
                  <c:v>Лиственская СОШ</c:v>
                </c:pt>
                <c:pt idx="6">
                  <c:v>Михайловская СОШ</c:v>
                </c:pt>
                <c:pt idx="7">
                  <c:v>Нижнегорская школа-гимназия  </c:v>
                </c:pt>
                <c:pt idx="8">
                  <c:v>Нижнегорская школа-лицей № 1</c:v>
                </c:pt>
                <c:pt idx="9">
                  <c:v>Садовская СОШ</c:v>
                </c:pt>
                <c:pt idx="10">
                  <c:v>Червоновская СОШДС</c:v>
                </c:pt>
                <c:pt idx="11">
                  <c:v>Чкаловская СОШ</c:v>
                </c:pt>
              </c:strCache>
            </c:strRef>
          </c:cat>
          <c:val>
            <c:numRef>
              <c:f>'ИС 7 объективность '!$C$4:$C$15</c:f>
              <c:numCache>
                <c:formatCode>0</c:formatCode>
                <c:ptCount val="12"/>
                <c:pt idx="0">
                  <c:v>19.96</c:v>
                </c:pt>
                <c:pt idx="1">
                  <c:v>28.4</c:v>
                </c:pt>
                <c:pt idx="2">
                  <c:v>9.09</c:v>
                </c:pt>
                <c:pt idx="3">
                  <c:v>11.76</c:v>
                </c:pt>
                <c:pt idx="4">
                  <c:v>17.649999999999999</c:v>
                </c:pt>
                <c:pt idx="5">
                  <c:v>28.57</c:v>
                </c:pt>
                <c:pt idx="6">
                  <c:v>61.54</c:v>
                </c:pt>
                <c:pt idx="7">
                  <c:v>45</c:v>
                </c:pt>
                <c:pt idx="8">
                  <c:v>41.18</c:v>
                </c:pt>
                <c:pt idx="9">
                  <c:v>50</c:v>
                </c:pt>
                <c:pt idx="10">
                  <c:v>23.53</c:v>
                </c:pt>
                <c:pt idx="11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FD09-43B8-8D15-1E39BC0A40AF}"/>
            </c:ext>
          </c:extLst>
        </c:ser>
        <c:ser>
          <c:idx val="1"/>
          <c:order val="1"/>
          <c:tx>
            <c:strRef>
              <c:f>'ИС 7 объективность '!$D$3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FD09-43B8-8D15-1E39BC0A40AF}"/>
              </c:ext>
            </c:extLst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FD09-43B8-8D15-1E39BC0A40AF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FD09-43B8-8D15-1E39BC0A40AF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FD09-43B8-8D15-1E39BC0A40AF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D-FD09-43B8-8D15-1E39BC0A40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7 объективность '!$B$4:$B$15</c:f>
              <c:strCache>
                <c:ptCount val="12"/>
                <c:pt idx="0">
                  <c:v>Крым</c:v>
                </c:pt>
                <c:pt idx="1">
                  <c:v>НИЖНЕГОРСКИЙ район</c:v>
                </c:pt>
                <c:pt idx="2">
                  <c:v>Желябовская СОШ</c:v>
                </c:pt>
                <c:pt idx="3">
                  <c:v>Жемчужинская СОШДС</c:v>
                </c:pt>
                <c:pt idx="4">
                  <c:v>Ивановская СОШ</c:v>
                </c:pt>
                <c:pt idx="5">
                  <c:v>Лиственская СОШ</c:v>
                </c:pt>
                <c:pt idx="6">
                  <c:v>Михайловская СОШ</c:v>
                </c:pt>
                <c:pt idx="7">
                  <c:v>Нижнегорская школа-гимназия  </c:v>
                </c:pt>
                <c:pt idx="8">
                  <c:v>Нижнегорская школа-лицей № 1</c:v>
                </c:pt>
                <c:pt idx="9">
                  <c:v>Садовская СОШ</c:v>
                </c:pt>
                <c:pt idx="10">
                  <c:v>Червоновская СОШДС</c:v>
                </c:pt>
                <c:pt idx="11">
                  <c:v>Чкаловская СОШ</c:v>
                </c:pt>
              </c:strCache>
            </c:strRef>
          </c:cat>
          <c:val>
            <c:numRef>
              <c:f>'ИС 7 объективность '!$D$4:$D$15</c:f>
              <c:numCache>
                <c:formatCode>0</c:formatCode>
                <c:ptCount val="12"/>
                <c:pt idx="0">
                  <c:v>72.19</c:v>
                </c:pt>
                <c:pt idx="1">
                  <c:v>68.64</c:v>
                </c:pt>
                <c:pt idx="2">
                  <c:v>77.27</c:v>
                </c:pt>
                <c:pt idx="3">
                  <c:v>88.24</c:v>
                </c:pt>
                <c:pt idx="4">
                  <c:v>70.59</c:v>
                </c:pt>
                <c:pt idx="5">
                  <c:v>71.430000000000007</c:v>
                </c:pt>
                <c:pt idx="6">
                  <c:v>38.46</c:v>
                </c:pt>
                <c:pt idx="7">
                  <c:v>55</c:v>
                </c:pt>
                <c:pt idx="8">
                  <c:v>58.82</c:v>
                </c:pt>
                <c:pt idx="9">
                  <c:v>50</c:v>
                </c:pt>
                <c:pt idx="10">
                  <c:v>76.47</c:v>
                </c:pt>
                <c:pt idx="11">
                  <c:v>94.74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FD09-43B8-8D15-1E39BC0A40AF}"/>
            </c:ext>
          </c:extLst>
        </c:ser>
        <c:ser>
          <c:idx val="2"/>
          <c:order val="2"/>
          <c:tx>
            <c:strRef>
              <c:f>'ИС 7 объективность '!$E$3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'ИС 7 объективность '!$B$4:$B$15</c:f>
              <c:strCache>
                <c:ptCount val="12"/>
                <c:pt idx="0">
                  <c:v>Крым</c:v>
                </c:pt>
                <c:pt idx="1">
                  <c:v>НИЖНЕГОРСКИЙ район</c:v>
                </c:pt>
                <c:pt idx="2">
                  <c:v>Желябовская СОШ</c:v>
                </c:pt>
                <c:pt idx="3">
                  <c:v>Жемчужинская СОШДС</c:v>
                </c:pt>
                <c:pt idx="4">
                  <c:v>Ивановская СОШ</c:v>
                </c:pt>
                <c:pt idx="5">
                  <c:v>Лиственская СОШ</c:v>
                </c:pt>
                <c:pt idx="6">
                  <c:v>Михайловская СОШ</c:v>
                </c:pt>
                <c:pt idx="7">
                  <c:v>Нижнегорская школа-гимназия  </c:v>
                </c:pt>
                <c:pt idx="8">
                  <c:v>Нижнегорская школа-лицей № 1</c:v>
                </c:pt>
                <c:pt idx="9">
                  <c:v>Садовская СОШ</c:v>
                </c:pt>
                <c:pt idx="10">
                  <c:v>Червоновская СОШДС</c:v>
                </c:pt>
                <c:pt idx="11">
                  <c:v>Чкаловская СОШ</c:v>
                </c:pt>
              </c:strCache>
            </c:strRef>
          </c:cat>
          <c:val>
            <c:numRef>
              <c:f>'ИС 7 объективность '!$E$4:$E$15</c:f>
              <c:numCache>
                <c:formatCode>0</c:formatCode>
                <c:ptCount val="12"/>
                <c:pt idx="0">
                  <c:v>7.85</c:v>
                </c:pt>
                <c:pt idx="1">
                  <c:v>2.96</c:v>
                </c:pt>
                <c:pt idx="2">
                  <c:v>13.64</c:v>
                </c:pt>
                <c:pt idx="3">
                  <c:v>0</c:v>
                </c:pt>
                <c:pt idx="4">
                  <c:v>11.76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FD09-43B8-8D15-1E39BC0A4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926920"/>
        <c:axId val="599931840"/>
      </c:barChart>
      <c:catAx>
        <c:axId val="5999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31840"/>
        <c:crosses val="autoZero"/>
        <c:auto val="1"/>
        <c:lblAlgn val="ctr"/>
        <c:lblOffset val="100"/>
        <c:noMultiLvlLbl val="0"/>
      </c:catAx>
      <c:valAx>
        <c:axId val="599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368540611255711"/>
          <c:y val="0.17175552665799743"/>
          <c:w val="0.41819042692656111"/>
          <c:h val="3.97381471659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Доля обучающихся 7 классов, </a:t>
            </a:r>
          </a:p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выполнивших ВПР по ИСТОРИИ в 2024 году</a:t>
            </a:r>
          </a:p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разрезе ЗАДАНИЙ в сравнении с показателями по Крыму</a:t>
            </a:r>
          </a:p>
        </c:rich>
      </c:tx>
      <c:layout>
        <c:manualLayout>
          <c:xMode val="edge"/>
          <c:yMode val="edge"/>
          <c:x val="0.17620997689854265"/>
          <c:y val="6.2529044542964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432265566577559"/>
          <c:y val="0.16991827726079695"/>
          <c:w val="0.79567734433422443"/>
          <c:h val="0.43310620973514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6 ДПР'!#REF!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'ИС 7 Диаграмма ДПР'!$C$36:$K$36</c:f>
              <c:strCache>
                <c:ptCount val="9"/>
                <c:pt idx="0">
                  <c:v>1.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Рассказывать о значительных событиях и личностях отечественной и</c:v>
                </c:pt>
                <c:pt idx="1">
                  <c:v>2.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классификации. Овладение базовыми историческими знаниями, а также представлениями о закономерностях развития челов</c:v>
                </c:pt>
                <c:pt idx="2">
                  <c:v>3. 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	 Умение искать, анализировать, систематизировать и оценивать историческую информацию раз</c:v>
                </c:pt>
                <c:pt idx="3">
                  <c:v>4.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4">
                  <c:v>5.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5">
                  <c:v>6.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6">
                  <c:v>7.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7">
                  <c:v>8. 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</c:v>
                </c:pt>
                <c:pt idx="8">
                  <c:v>9.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Влад</c:v>
                </c:pt>
              </c:strCache>
            </c:strRef>
          </c:cat>
          <c:val>
            <c:numRef>
              <c:f>'Диаграмма 6 ДПР'!#REF!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2-4518-8B12-550FC5B009AF}"/>
            </c:ext>
          </c:extLst>
        </c:ser>
        <c:ser>
          <c:idx val="1"/>
          <c:order val="1"/>
          <c:tx>
            <c:strRef>
              <c:f>'ИС 7 Диаграмма ДПР'!$B$37:$B$38</c:f>
              <c:strCache>
                <c:ptCount val="1"/>
                <c:pt idx="0">
                  <c:v>Крым НИЖНЕГОРСКИЙ район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1.4526035201616024E-2"/>
                  <c:y val="-1.1233038932525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42-4518-8B12-550FC5B009AF}"/>
                </c:ext>
              </c:extLst>
            </c:dLbl>
            <c:dLbl>
              <c:idx val="4"/>
              <c:layout>
                <c:manualLayout>
                  <c:x val="2.9052070403231871E-2"/>
                  <c:y val="8.023599237517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42-4518-8B12-550FC5B009AF}"/>
                </c:ext>
              </c:extLst>
            </c:dLbl>
            <c:dLbl>
              <c:idx val="5"/>
              <c:layout>
                <c:manualLayout>
                  <c:x val="1.0679230150275267E-3"/>
                  <c:y val="-8.4545565209452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42-4518-8B12-550FC5B009AF}"/>
                </c:ext>
              </c:extLst>
            </c:dLbl>
            <c:dLbl>
              <c:idx val="6"/>
              <c:layout>
                <c:manualLayout>
                  <c:x val="1.9943022179938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42-4518-8B12-550FC5B00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7 Диаграмма ДПР'!$C$36:$K$36</c:f>
              <c:strCache>
                <c:ptCount val="9"/>
                <c:pt idx="0">
                  <c:v>1.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Рассказывать о значительных событиях и личностях отечественной и</c:v>
                </c:pt>
                <c:pt idx="1">
                  <c:v>2.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классификации. Овладение базовыми историческими знаниями, а также представлениями о закономерностях развития челов</c:v>
                </c:pt>
                <c:pt idx="2">
                  <c:v>3. 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	 Умение искать, анализировать, систематизировать и оценивать историческую информацию раз</c:v>
                </c:pt>
                <c:pt idx="3">
                  <c:v>4.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4">
                  <c:v>5.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5">
                  <c:v>6.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6">
                  <c:v>7.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7">
                  <c:v>8. 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</c:v>
                </c:pt>
                <c:pt idx="8">
                  <c:v>9.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Влад</c:v>
                </c:pt>
              </c:strCache>
            </c:strRef>
          </c:cat>
          <c:val>
            <c:numRef>
              <c:f>'ИС 7 Диаграмма ДПР'!$C$37:$K$37</c:f>
              <c:numCache>
                <c:formatCode>0</c:formatCode>
                <c:ptCount val="9"/>
                <c:pt idx="0">
                  <c:v>67.239999999999995</c:v>
                </c:pt>
                <c:pt idx="1">
                  <c:v>72.38</c:v>
                </c:pt>
                <c:pt idx="2">
                  <c:v>54.38</c:v>
                </c:pt>
                <c:pt idx="3">
                  <c:v>52.38</c:v>
                </c:pt>
                <c:pt idx="4">
                  <c:v>53.09</c:v>
                </c:pt>
                <c:pt idx="5">
                  <c:v>69.94</c:v>
                </c:pt>
                <c:pt idx="6">
                  <c:v>68.010000000000005</c:v>
                </c:pt>
                <c:pt idx="7">
                  <c:v>41.23</c:v>
                </c:pt>
                <c:pt idx="8">
                  <c:v>65.36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42-4518-8B12-550FC5B009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34584"/>
        <c:axId val="577730976"/>
      </c:barChart>
      <c:lineChart>
        <c:grouping val="standard"/>
        <c:varyColors val="0"/>
        <c:ser>
          <c:idx val="2"/>
          <c:order val="2"/>
          <c:tx>
            <c:strRef>
              <c:f>'ИС 7 Диаграмма ДПР'!$B$38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755586494866752E-2"/>
                  <c:y val="-1.444247862753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42-4518-8B12-550FC5B009AF}"/>
                </c:ext>
              </c:extLst>
            </c:dLbl>
            <c:dLbl>
              <c:idx val="1"/>
              <c:layout>
                <c:manualLayout>
                  <c:x val="-3.9843180728941295E-2"/>
                  <c:y val="-2.5675517560057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42-4518-8B12-550FC5B009AF}"/>
                </c:ext>
              </c:extLst>
            </c:dLbl>
            <c:dLbl>
              <c:idx val="3"/>
              <c:layout>
                <c:manualLayout>
                  <c:x val="-3.3341313324996888E-2"/>
                  <c:y val="4.137682785800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42-4518-8B12-550FC5B009AF}"/>
                </c:ext>
              </c:extLst>
            </c:dLbl>
            <c:dLbl>
              <c:idx val="4"/>
              <c:layout>
                <c:manualLayout>
                  <c:x val="-3.663942958447796E-2"/>
                  <c:y val="3.148775468281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42-4518-8B12-550FC5B009AF}"/>
                </c:ext>
              </c:extLst>
            </c:dLbl>
            <c:dLbl>
              <c:idx val="5"/>
              <c:layout>
                <c:manualLayout>
                  <c:x val="-4.6229107029142714E-2"/>
                  <c:y val="-9.62831908502159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42-4518-8B12-550FC5B009AF}"/>
                </c:ext>
              </c:extLst>
            </c:dLbl>
            <c:dLbl>
              <c:idx val="6"/>
              <c:layout>
                <c:manualLayout>
                  <c:x val="-3.224059582368119E-2"/>
                  <c:y val="-1.9324700619303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42-4518-8B12-550FC5B00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'ИС 7 Диаграмма ДПР'!$B$36:$K$37</c:f>
              <c:multiLvlStrCache>
                <c:ptCount val="10"/>
                <c:lvl>
                  <c:pt idx="0">
                    <c:v>Крым</c:v>
                  </c:pt>
                  <c:pt idx="1">
                    <c:v>67</c:v>
                  </c:pt>
                  <c:pt idx="2">
                    <c:v>72</c:v>
                  </c:pt>
                  <c:pt idx="3">
                    <c:v>54</c:v>
                  </c:pt>
                  <c:pt idx="4">
                    <c:v>52</c:v>
                  </c:pt>
                  <c:pt idx="5">
                    <c:v>53</c:v>
                  </c:pt>
                  <c:pt idx="6">
                    <c:v>70</c:v>
                  </c:pt>
                  <c:pt idx="7">
                    <c:v>68</c:v>
                  </c:pt>
                  <c:pt idx="8">
                    <c:v>41</c:v>
                  </c:pt>
                  <c:pt idx="9">
                    <c:v>65</c:v>
                  </c:pt>
                </c:lvl>
                <c:lvl>
                  <c:pt idx="1">
                    <c:v>1.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Рассказывать о значительных событиях и личностях отечественной и</c:v>
                  </c:pt>
                  <c:pt idx="2">
                    <c:v>2.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классификации. Овладение базовыми историческими знаниями, а также представлениями о закономерностях развития челов</c:v>
                  </c:pt>
                  <c:pt idx="3">
                    <c:v>3. 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	 Умение искать, анализировать, систематизировать и оценивать историческую информацию раз</c:v>
                  </c:pt>
                  <c:pt idx="4">
                    <c:v>4.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5">
                    <c:v>5.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6">
                    <c:v>6.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7">
                    <c:v>7.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8">
                    <c:v>8. 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</c:v>
                  </c:pt>
                  <c:pt idx="9">
                    <c:v>9.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Влад</c:v>
                  </c:pt>
                </c:lvl>
              </c:multiLvlStrCache>
            </c:multiLvlStrRef>
          </c:cat>
          <c:val>
            <c:numRef>
              <c:f>'ИС 7 Диаграмма ДПР'!$C$38:$K$38</c:f>
              <c:numCache>
                <c:formatCode>0</c:formatCode>
                <c:ptCount val="9"/>
                <c:pt idx="0">
                  <c:v>58.28</c:v>
                </c:pt>
                <c:pt idx="1">
                  <c:v>62.72</c:v>
                </c:pt>
                <c:pt idx="2">
                  <c:v>34.619999999999997</c:v>
                </c:pt>
                <c:pt idx="3">
                  <c:v>46.75</c:v>
                </c:pt>
                <c:pt idx="4">
                  <c:v>52.37</c:v>
                </c:pt>
                <c:pt idx="5">
                  <c:v>71.599999999999994</c:v>
                </c:pt>
                <c:pt idx="6">
                  <c:v>71.010000000000005</c:v>
                </c:pt>
                <c:pt idx="7">
                  <c:v>25.84</c:v>
                </c:pt>
                <c:pt idx="8">
                  <c:v>66.47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D42-4518-8B12-550FC5B009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555672"/>
        <c:axId val="517555016"/>
      </c:lineChart>
      <c:catAx>
        <c:axId val="57773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0976"/>
        <c:crosses val="autoZero"/>
        <c:auto val="1"/>
        <c:lblAlgn val="ctr"/>
        <c:lblOffset val="100"/>
        <c:noMultiLvlLbl val="0"/>
      </c:catAx>
      <c:valAx>
        <c:axId val="5777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4584"/>
        <c:crosses val="autoZero"/>
        <c:crossBetween val="between"/>
      </c:valAx>
      <c:valAx>
        <c:axId val="5175550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517555672"/>
        <c:crosses val="max"/>
        <c:crossBetween val="between"/>
      </c:valAx>
      <c:catAx>
        <c:axId val="5175556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175550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Итоги</a:t>
            </a:r>
            <a:r>
              <a:rPr lang="ru-RU" baseline="0">
                <a:solidFill>
                  <a:srgbClr val="002060"/>
                </a:solidFill>
              </a:rPr>
              <a:t> ВПР по ИСТОРИИ в 8 классах в 2024 году </a:t>
            </a:r>
            <a:endParaRPr lang="ru-RU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'ИС 8 диаграмма'!$C$2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8A-4D7D-BA68-AD07964C692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8A-4D7D-BA68-AD07964C69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8A-4D7D-BA68-AD07964C692C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8A-4D7D-BA68-AD07964C692C}"/>
              </c:ext>
            </c:extLst>
          </c:dPt>
          <c:dLbls>
            <c:dLbl>
              <c:idx val="0"/>
              <c:layout>
                <c:manualLayout>
                  <c:x val="1.5281756482683545E-3"/>
                  <c:y val="0.17112299465240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A-4D7D-BA68-AD07964C692C}"/>
                </c:ext>
              </c:extLst>
            </c:dLbl>
            <c:dLbl>
              <c:idx val="1"/>
              <c:layout>
                <c:manualLayout>
                  <c:x val="0"/>
                  <c:y val="0.1663695781342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A-4D7D-BA68-AD07964C692C}"/>
                </c:ext>
              </c:extLst>
            </c:dLbl>
            <c:dLbl>
              <c:idx val="2"/>
              <c:layout>
                <c:manualLayout>
                  <c:x val="-2.801622990570791E-17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8A-4D7D-BA68-AD07964C692C}"/>
                </c:ext>
              </c:extLst>
            </c:dLbl>
            <c:dLbl>
              <c:idx val="3"/>
              <c:layout>
                <c:manualLayout>
                  <c:x val="-1.5281756482683545E-3"/>
                  <c:y val="0.14260249554367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8A-4D7D-BA68-AD07964C692C}"/>
                </c:ext>
              </c:extLst>
            </c:dLbl>
            <c:dLbl>
              <c:idx val="4"/>
              <c:layout>
                <c:manualLayout>
                  <c:x val="-2.801622990570791E-17"/>
                  <c:y val="9.982174688057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8A-4D7D-BA68-AD07964C692C}"/>
                </c:ext>
              </c:extLst>
            </c:dLbl>
            <c:dLbl>
              <c:idx val="5"/>
              <c:layout>
                <c:manualLayout>
                  <c:x val="3.0563512965366526E-3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8A-4D7D-BA68-AD07964C692C}"/>
                </c:ext>
              </c:extLst>
            </c:dLbl>
            <c:dLbl>
              <c:idx val="6"/>
              <c:layout>
                <c:manualLayout>
                  <c:x val="0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8A-4D7D-BA68-AD07964C692C}"/>
                </c:ext>
              </c:extLst>
            </c:dLbl>
            <c:dLbl>
              <c:idx val="7"/>
              <c:layout>
                <c:manualLayout>
                  <c:x val="0"/>
                  <c:y val="8.79382055852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8A-4D7D-BA68-AD07964C692C}"/>
                </c:ext>
              </c:extLst>
            </c:dLbl>
            <c:dLbl>
              <c:idx val="8"/>
              <c:layout>
                <c:manualLayout>
                  <c:x val="0"/>
                  <c:y val="7.605466428995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8A-4D7D-BA68-AD07964C692C}"/>
                </c:ext>
              </c:extLst>
            </c:dLbl>
            <c:dLbl>
              <c:idx val="9"/>
              <c:layout>
                <c:manualLayout>
                  <c:x val="7.640878241341716E-3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8A-4D7D-BA68-AD07964C692C}"/>
                </c:ext>
              </c:extLst>
            </c:dLbl>
            <c:dLbl>
              <c:idx val="10"/>
              <c:layout>
                <c:manualLayout>
                  <c:x val="4.584526944805007E-3"/>
                  <c:y val="0.1497326203208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98A-4D7D-BA68-AD07964C692C}"/>
                </c:ext>
              </c:extLst>
            </c:dLbl>
            <c:dLbl>
              <c:idx val="11"/>
              <c:layout>
                <c:manualLayout>
                  <c:x val="-5.382188416249668E-4"/>
                  <c:y val="8.756827552244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A-4D7D-BA68-AD07964C692C}"/>
                </c:ext>
              </c:extLst>
            </c:dLbl>
            <c:dLbl>
              <c:idx val="12"/>
              <c:layout>
                <c:manualLayout>
                  <c:x val="-1.1206491962283164E-16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98A-4D7D-BA68-AD07964C692C}"/>
                </c:ext>
              </c:extLst>
            </c:dLbl>
            <c:dLbl>
              <c:idx val="13"/>
              <c:layout>
                <c:manualLayout>
                  <c:x val="0"/>
                  <c:y val="0.1045751633986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98A-4D7D-BA68-AD07964C692C}"/>
                </c:ext>
              </c:extLst>
            </c:dLbl>
            <c:dLbl>
              <c:idx val="14"/>
              <c:layout>
                <c:manualLayout>
                  <c:x val="3.0563512965367089E-3"/>
                  <c:y val="9.269162210338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98A-4D7D-BA68-AD07964C692C}"/>
                </c:ext>
              </c:extLst>
            </c:dLbl>
            <c:dLbl>
              <c:idx val="15"/>
              <c:layout>
                <c:manualLayout>
                  <c:x val="-1.1206491962283164E-16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98A-4D7D-BA68-AD07964C692C}"/>
                </c:ext>
              </c:extLst>
            </c:dLbl>
            <c:dLbl>
              <c:idx val="16"/>
              <c:layout>
                <c:manualLayout>
                  <c:x val="0"/>
                  <c:y val="9.98217468805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98A-4D7D-BA68-AD07964C692C}"/>
                </c:ext>
              </c:extLst>
            </c:dLbl>
            <c:dLbl>
              <c:idx val="17"/>
              <c:layout>
                <c:manualLayout>
                  <c:x val="1.5281756482683545E-3"/>
                  <c:y val="0.1188354129530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98A-4D7D-BA68-AD07964C692C}"/>
                </c:ext>
              </c:extLst>
            </c:dLbl>
            <c:dLbl>
              <c:idx val="18"/>
              <c:layout>
                <c:manualLayout>
                  <c:x val="0"/>
                  <c:y val="0.109328579916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98A-4D7D-BA68-AD07964C692C}"/>
                </c:ext>
              </c:extLst>
            </c:dLbl>
            <c:dLbl>
              <c:idx val="19"/>
              <c:layout>
                <c:manualLayout>
                  <c:x val="-1.2590494176897367E-3"/>
                  <c:y val="8.318478906714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A-4D7D-BA68-AD07964C692C}"/>
                </c:ext>
              </c:extLst>
            </c:dLbl>
            <c:dLbl>
              <c:idx val="20"/>
              <c:layout>
                <c:manualLayout>
                  <c:x val="-1.1206491962283164E-16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98A-4D7D-BA68-AD07964C692C}"/>
                </c:ext>
              </c:extLst>
            </c:dLbl>
            <c:dLbl>
              <c:idx val="21"/>
              <c:layout>
                <c:manualLayout>
                  <c:x val="-3.0563512965368208E-3"/>
                  <c:y val="0.1330956625074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98A-4D7D-BA68-AD07964C692C}"/>
                </c:ext>
              </c:extLst>
            </c:dLbl>
            <c:dLbl>
              <c:idx val="22"/>
              <c:layout>
                <c:manualLayout>
                  <c:x val="-1.5281756482683545E-3"/>
                  <c:y val="0.109328579916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98A-4D7D-BA68-AD07964C692C}"/>
                </c:ext>
              </c:extLst>
            </c:dLbl>
            <c:dLbl>
              <c:idx val="23"/>
              <c:layout>
                <c:manualLayout>
                  <c:x val="-4.5845269448050634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98A-4D7D-BA68-AD07964C69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8 диаграмма'!$B$3:$B$15</c:f>
              <c:strCache>
                <c:ptCount val="13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Дрофинская СОШ</c:v>
                </c:pt>
                <c:pt idx="4">
                  <c:v>Желябовская СОШ</c:v>
                </c:pt>
                <c:pt idx="5">
                  <c:v>Косточковская СОШ</c:v>
                </c:pt>
                <c:pt idx="6">
                  <c:v>Лиственская СОШ</c:v>
                </c:pt>
                <c:pt idx="7">
                  <c:v>Михайловская СОШ</c:v>
                </c:pt>
                <c:pt idx="8">
                  <c:v>Нижнегорская СОШ № 2</c:v>
                </c:pt>
                <c:pt idx="9">
                  <c:v>Нижнегорская школа-гимназия  </c:v>
                </c:pt>
                <c:pt idx="10">
                  <c:v>Новогригорьевская СОШДС</c:v>
                </c:pt>
                <c:pt idx="11">
                  <c:v>Охотская СОШ</c:v>
                </c:pt>
                <c:pt idx="12">
                  <c:v>Садовская СОШ</c:v>
                </c:pt>
              </c:strCache>
            </c:strRef>
          </c:cat>
          <c:val>
            <c:numRef>
              <c:f>'ИС 8 диаграмма'!$C$3:$C$15</c:f>
              <c:numCache>
                <c:formatCode>0</c:formatCode>
                <c:ptCount val="13"/>
                <c:pt idx="0">
                  <c:v>54.29</c:v>
                </c:pt>
                <c:pt idx="1">
                  <c:v>60.04</c:v>
                </c:pt>
                <c:pt idx="2">
                  <c:v>52.31</c:v>
                </c:pt>
                <c:pt idx="3">
                  <c:v>44.44</c:v>
                </c:pt>
                <c:pt idx="4">
                  <c:v>75</c:v>
                </c:pt>
                <c:pt idx="5">
                  <c:v>55.56</c:v>
                </c:pt>
                <c:pt idx="6">
                  <c:v>50</c:v>
                </c:pt>
                <c:pt idx="7">
                  <c:v>40</c:v>
                </c:pt>
                <c:pt idx="8">
                  <c:v>69.23</c:v>
                </c:pt>
                <c:pt idx="9">
                  <c:v>56.25</c:v>
                </c:pt>
                <c:pt idx="10">
                  <c:v>54.540000000000006</c:v>
                </c:pt>
                <c:pt idx="11">
                  <c:v>28.58</c:v>
                </c:pt>
                <c:pt idx="12">
                  <c:v>42.86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98A-4D7D-BA68-AD07964C692C}"/>
            </c:ext>
          </c:extLst>
        </c:ser>
        <c:ser>
          <c:idx val="1"/>
          <c:order val="1"/>
          <c:tx>
            <c:strRef>
              <c:f>'ИС 8 диаграмма'!$D$2</c:f>
              <c:strCache>
                <c:ptCount val="1"/>
                <c:pt idx="0">
                  <c:v>Успешность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498A-4D7D-BA68-AD07964C69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498A-4D7D-BA68-AD07964C692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498A-4D7D-BA68-AD07964C692C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498A-4D7D-BA68-AD07964C692C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498A-4D7D-BA68-AD07964C692C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498A-4D7D-BA68-AD07964C692C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498A-4D7D-BA68-AD07964C692C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498A-4D7D-BA68-AD07964C692C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498A-4D7D-BA68-AD07964C69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8 диаграмма'!$B$3:$B$15</c:f>
              <c:strCache>
                <c:ptCount val="13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Дрофинская СОШ</c:v>
                </c:pt>
                <c:pt idx="4">
                  <c:v>Желябовская СОШ</c:v>
                </c:pt>
                <c:pt idx="5">
                  <c:v>Косточковская СОШ</c:v>
                </c:pt>
                <c:pt idx="6">
                  <c:v>Лиственская СОШ</c:v>
                </c:pt>
                <c:pt idx="7">
                  <c:v>Михайловская СОШ</c:v>
                </c:pt>
                <c:pt idx="8">
                  <c:v>Нижнегорская СОШ № 2</c:v>
                </c:pt>
                <c:pt idx="9">
                  <c:v>Нижнегорская школа-гимназия  </c:v>
                </c:pt>
                <c:pt idx="10">
                  <c:v>Новогригорьевская СОШДС</c:v>
                </c:pt>
                <c:pt idx="11">
                  <c:v>Охотская СОШ</c:v>
                </c:pt>
                <c:pt idx="12">
                  <c:v>Садовская СОШ</c:v>
                </c:pt>
              </c:strCache>
            </c:strRef>
          </c:cat>
          <c:val>
            <c:numRef>
              <c:f>'ИС 8 диаграмма'!$D$3:$D$15</c:f>
              <c:numCache>
                <c:formatCode>0</c:formatCode>
                <c:ptCount val="13"/>
                <c:pt idx="0">
                  <c:v>94.820000000000007</c:v>
                </c:pt>
                <c:pt idx="1">
                  <c:v>98</c:v>
                </c:pt>
                <c:pt idx="2">
                  <c:v>97.69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95</c:v>
                </c:pt>
                <c:pt idx="8">
                  <c:v>100</c:v>
                </c:pt>
                <c:pt idx="9">
                  <c:v>100</c:v>
                </c:pt>
                <c:pt idx="10">
                  <c:v>99.990000000000009</c:v>
                </c:pt>
                <c:pt idx="11">
                  <c:v>85.72</c:v>
                </c:pt>
                <c:pt idx="12">
                  <c:v>95.240000000000009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498A-4D7D-BA68-AD07964C6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7087464"/>
        <c:axId val="537088120"/>
        <c:axId val="0"/>
      </c:bar3DChart>
      <c:catAx>
        <c:axId val="53708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8120"/>
        <c:crosses val="autoZero"/>
        <c:auto val="1"/>
        <c:lblAlgn val="ctr"/>
        <c:lblOffset val="100"/>
        <c:noMultiLvlLbl val="0"/>
      </c:catAx>
      <c:valAx>
        <c:axId val="537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rgbClr val="002060"/>
                </a:solidFill>
              </a:rPr>
              <a:t>Итоги ВПР по ИСТОРИИ в 8 классах </a:t>
            </a:r>
          </a:p>
          <a:p>
            <a:pPr>
              <a:defRPr b="1">
                <a:solidFill>
                  <a:srgbClr val="002060"/>
                </a:solidFill>
              </a:defRPr>
            </a:pPr>
            <a:r>
              <a:rPr lang="ru-RU" b="1">
                <a:solidFill>
                  <a:srgbClr val="002060"/>
                </a:solidFill>
              </a:rPr>
              <a:t>в 2024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'ИС 8 диаграмма'!$B$3</c:f>
              <c:strCache>
                <c:ptCount val="1"/>
                <c:pt idx="0">
                  <c:v>Р Ф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8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8 диаграмма'!$C$3:$D$3</c:f>
              <c:numCache>
                <c:formatCode>0</c:formatCode>
                <c:ptCount val="2"/>
                <c:pt idx="0">
                  <c:v>54.29</c:v>
                </c:pt>
                <c:pt idx="1">
                  <c:v>94.820000000000007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F-438C-AD70-6F2C7127707D}"/>
            </c:ext>
          </c:extLst>
        </c:ser>
        <c:ser>
          <c:idx val="1"/>
          <c:order val="1"/>
          <c:tx>
            <c:strRef>
              <c:f>'ИС 8 диаграмма'!$B$4</c:f>
              <c:strCache>
                <c:ptCount val="1"/>
                <c:pt idx="0">
                  <c:v>К Р Ы М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8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8 диаграмма'!$C$4:$D$4</c:f>
              <c:numCache>
                <c:formatCode>0</c:formatCode>
                <c:ptCount val="2"/>
                <c:pt idx="0">
                  <c:v>60.04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AF-438C-AD70-6F2C7127707D}"/>
            </c:ext>
          </c:extLst>
        </c:ser>
        <c:ser>
          <c:idx val="2"/>
          <c:order val="2"/>
          <c:tx>
            <c:strRef>
              <c:f>'ИС 8 диаграмма'!$B$5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8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8 диаграмма'!$C$5:$D$5</c:f>
              <c:numCache>
                <c:formatCode>0</c:formatCode>
                <c:ptCount val="2"/>
                <c:pt idx="0">
                  <c:v>52.31</c:v>
                </c:pt>
                <c:pt idx="1">
                  <c:v>97.69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AF-438C-AD70-6F2C71277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663704"/>
        <c:axId val="601662392"/>
      </c:barChart>
      <c:catAx>
        <c:axId val="601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2392"/>
        <c:crosses val="autoZero"/>
        <c:auto val="1"/>
        <c:lblAlgn val="ctr"/>
        <c:lblOffset val="100"/>
        <c:noMultiLvlLbl val="0"/>
      </c:catAx>
      <c:valAx>
        <c:axId val="6016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2060"/>
                </a:solidFill>
              </a:rPr>
              <a:t>Сравнение отметок ВПР по ИСТОРИИ в 8 классе </a:t>
            </a: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</a:rPr>
              <a:t>в 2024 с отметками по журналу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'ИС 8 объективность'!$C$3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2D5-42D6-8E45-B4B842EADE4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2D5-42D6-8E45-B4B842EADE4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2D5-42D6-8E45-B4B842EADE4E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2D5-42D6-8E45-B4B842EADE4E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2D5-42D6-8E45-B4B842EADE4E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E2D5-42D6-8E45-B4B842EADE4E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E2D5-42D6-8E45-B4B842EADE4E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E2D5-42D6-8E45-B4B842EADE4E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E2D5-42D6-8E45-B4B842EADE4E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E2D5-42D6-8E45-B4B842EADE4E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E2D5-42D6-8E45-B4B842EADE4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D5-42D6-8E45-B4B842EADE4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D5-42D6-8E45-B4B842EADE4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2D5-42D6-8E45-B4B842EADE4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2D5-42D6-8E45-B4B842EADE4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D5-42D6-8E45-B4B842EADE4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2D5-42D6-8E45-B4B842EADE4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D5-42D6-8E45-B4B842EADE4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2D5-42D6-8E45-B4B842EADE4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2D5-42D6-8E45-B4B842EADE4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2D5-42D6-8E45-B4B842EADE4E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D5-42D6-8E45-B4B842EADE4E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2D5-42D6-8E45-B4B842EADE4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D5-42D6-8E45-B4B842EADE4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D5-42D6-8E45-B4B842EADE4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2D5-42D6-8E45-B4B842EADE4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D5-42D6-8E45-B4B842EADE4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D5-42D6-8E45-B4B842EADE4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2D5-42D6-8E45-B4B842EADE4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D5-42D6-8E45-B4B842EADE4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2D5-42D6-8E45-B4B842EAD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8 объективность'!$B$4:$B$15</c:f>
              <c:strCache>
                <c:ptCount val="12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Желябовская СОШ</c:v>
                </c:pt>
                <c:pt idx="4">
                  <c:v>Косточковская СОШ</c:v>
                </c:pt>
                <c:pt idx="5">
                  <c:v>Лиственская СОШ</c:v>
                </c:pt>
                <c:pt idx="6">
                  <c:v>Михайловская СОШ</c:v>
                </c:pt>
                <c:pt idx="7">
                  <c:v>Нижнегорская СОШ № 2</c:v>
                </c:pt>
                <c:pt idx="8">
                  <c:v>Нижнегорская школа-гимназия  </c:v>
                </c:pt>
                <c:pt idx="9">
                  <c:v>Новогригорьевская СОШДС</c:v>
                </c:pt>
                <c:pt idx="10">
                  <c:v>Охотская СОШ</c:v>
                </c:pt>
                <c:pt idx="11">
                  <c:v>Садовская СОШ</c:v>
                </c:pt>
              </c:strCache>
            </c:strRef>
          </c:cat>
          <c:val>
            <c:numRef>
              <c:f>'ИС 8 объективность'!$C$4:$C$15</c:f>
              <c:numCache>
                <c:formatCode>0</c:formatCode>
                <c:ptCount val="12"/>
                <c:pt idx="0">
                  <c:v>18.34</c:v>
                </c:pt>
                <c:pt idx="1">
                  <c:v>30</c:v>
                </c:pt>
                <c:pt idx="2">
                  <c:v>0</c:v>
                </c:pt>
                <c:pt idx="3">
                  <c:v>37.5</c:v>
                </c:pt>
                <c:pt idx="4">
                  <c:v>0</c:v>
                </c:pt>
                <c:pt idx="5">
                  <c:v>12.5</c:v>
                </c:pt>
                <c:pt idx="6">
                  <c:v>65</c:v>
                </c:pt>
                <c:pt idx="7">
                  <c:v>15.38</c:v>
                </c:pt>
                <c:pt idx="8">
                  <c:v>43.75</c:v>
                </c:pt>
                <c:pt idx="9">
                  <c:v>9.09</c:v>
                </c:pt>
                <c:pt idx="10">
                  <c:v>14.29</c:v>
                </c:pt>
                <c:pt idx="11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E2D5-42D6-8E45-B4B842EADE4E}"/>
            </c:ext>
          </c:extLst>
        </c:ser>
        <c:ser>
          <c:idx val="1"/>
          <c:order val="1"/>
          <c:tx>
            <c:strRef>
              <c:f>'ИС 8 объективность'!$D$3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1-E2D5-42D6-8E45-B4B842EADE4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E2D5-42D6-8E45-B4B842EADE4E}"/>
              </c:ext>
            </c:extLst>
          </c:dPt>
          <c:dPt>
            <c:idx val="2"/>
            <c:invertIfNegative val="0"/>
            <c:bubble3D val="0"/>
            <c:spPr>
              <a:solidFill>
                <a:srgbClr val="00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E2D5-42D6-8E45-B4B842EADE4E}"/>
              </c:ext>
            </c:extLst>
          </c:dPt>
          <c:dPt>
            <c:idx val="4"/>
            <c:invertIfNegative val="0"/>
            <c:bubble3D val="0"/>
            <c:spPr>
              <a:solidFill>
                <a:srgbClr val="00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E2D5-42D6-8E45-B4B842EADE4E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E2D5-42D6-8E45-B4B842EADE4E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E2D5-42D6-8E45-B4B842EADE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8 объективность'!$B$4:$B$15</c:f>
              <c:strCache>
                <c:ptCount val="12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Желябовская СОШ</c:v>
                </c:pt>
                <c:pt idx="4">
                  <c:v>Косточковская СОШ</c:v>
                </c:pt>
                <c:pt idx="5">
                  <c:v>Лиственская СОШ</c:v>
                </c:pt>
                <c:pt idx="6">
                  <c:v>Михайловская СОШ</c:v>
                </c:pt>
                <c:pt idx="7">
                  <c:v>Нижнегорская СОШ № 2</c:v>
                </c:pt>
                <c:pt idx="8">
                  <c:v>Нижнегорская школа-гимназия  </c:v>
                </c:pt>
                <c:pt idx="9">
                  <c:v>Новогригорьевская СОШДС</c:v>
                </c:pt>
                <c:pt idx="10">
                  <c:v>Охотская СОШ</c:v>
                </c:pt>
                <c:pt idx="11">
                  <c:v>Садовская СОШ</c:v>
                </c:pt>
              </c:strCache>
            </c:strRef>
          </c:cat>
          <c:val>
            <c:numRef>
              <c:f>'ИС 8 объективность'!$D$4:$D$15</c:f>
              <c:numCache>
                <c:formatCode>0</c:formatCode>
                <c:ptCount val="12"/>
                <c:pt idx="0">
                  <c:v>73.14</c:v>
                </c:pt>
                <c:pt idx="1">
                  <c:v>66.150000000000006</c:v>
                </c:pt>
                <c:pt idx="2">
                  <c:v>100</c:v>
                </c:pt>
                <c:pt idx="3">
                  <c:v>56.25</c:v>
                </c:pt>
                <c:pt idx="4">
                  <c:v>100</c:v>
                </c:pt>
                <c:pt idx="5">
                  <c:v>87.5</c:v>
                </c:pt>
                <c:pt idx="6">
                  <c:v>35</c:v>
                </c:pt>
                <c:pt idx="7">
                  <c:v>76.92</c:v>
                </c:pt>
                <c:pt idx="8">
                  <c:v>43.75</c:v>
                </c:pt>
                <c:pt idx="9">
                  <c:v>81.819999999999993</c:v>
                </c:pt>
                <c:pt idx="10">
                  <c:v>85.71</c:v>
                </c:pt>
                <c:pt idx="11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E2D5-42D6-8E45-B4B842EADE4E}"/>
            </c:ext>
          </c:extLst>
        </c:ser>
        <c:ser>
          <c:idx val="2"/>
          <c:order val="2"/>
          <c:tx>
            <c:strRef>
              <c:f>'ИС 8 объективность'!$E$3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'ИС 8 объективность'!$B$4:$B$15</c:f>
              <c:strCache>
                <c:ptCount val="12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Желябовская СОШ</c:v>
                </c:pt>
                <c:pt idx="4">
                  <c:v>Косточковская СОШ</c:v>
                </c:pt>
                <c:pt idx="5">
                  <c:v>Лиственская СОШ</c:v>
                </c:pt>
                <c:pt idx="6">
                  <c:v>Михайловская СОШ</c:v>
                </c:pt>
                <c:pt idx="7">
                  <c:v>Нижнегорская СОШ № 2</c:v>
                </c:pt>
                <c:pt idx="8">
                  <c:v>Нижнегорская школа-гимназия  </c:v>
                </c:pt>
                <c:pt idx="9">
                  <c:v>Новогригорьевская СОШДС</c:v>
                </c:pt>
                <c:pt idx="10">
                  <c:v>Охотская СОШ</c:v>
                </c:pt>
                <c:pt idx="11">
                  <c:v>Садовская СОШ</c:v>
                </c:pt>
              </c:strCache>
            </c:strRef>
          </c:cat>
          <c:val>
            <c:numRef>
              <c:f>'ИС 8 объективность'!$E$4:$E$15</c:f>
              <c:numCache>
                <c:formatCode>0</c:formatCode>
                <c:ptCount val="12"/>
                <c:pt idx="0">
                  <c:v>8.52</c:v>
                </c:pt>
                <c:pt idx="1">
                  <c:v>3.85</c:v>
                </c:pt>
                <c:pt idx="2">
                  <c:v>0</c:v>
                </c:pt>
                <c:pt idx="3">
                  <c:v>6.25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7.69</c:v>
                </c:pt>
                <c:pt idx="8">
                  <c:v>12.5</c:v>
                </c:pt>
                <c:pt idx="9">
                  <c:v>9.09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E2D5-42D6-8E45-B4B842EAD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926920"/>
        <c:axId val="599931840"/>
      </c:barChart>
      <c:catAx>
        <c:axId val="5999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31840"/>
        <c:crosses val="autoZero"/>
        <c:auto val="1"/>
        <c:lblAlgn val="ctr"/>
        <c:lblOffset val="100"/>
        <c:noMultiLvlLbl val="0"/>
      </c:catAx>
      <c:valAx>
        <c:axId val="599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368540611255711"/>
          <c:y val="0.17175552665799743"/>
          <c:w val="0.41819042692656111"/>
          <c:h val="3.97381471659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Доля обучающихся 8 классов, выполнивших ВПР по ИСТОРИИ в 2024 году</a:t>
            </a:r>
          </a:p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в разрезе ЗАДАНИЙ в сравнении с показателями по Крыму</a:t>
            </a:r>
          </a:p>
        </c:rich>
      </c:tx>
      <c:layout>
        <c:manualLayout>
          <c:xMode val="edge"/>
          <c:yMode val="edge"/>
          <c:x val="0.17620997689854265"/>
          <c:y val="6.2529044542964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738732489871228"/>
          <c:y val="0.11216476589722911"/>
          <c:w val="0.7541130173196281"/>
          <c:h val="0.4526874838326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6 ДПР'!#REF!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'ИС 8 Диаграмма ДПР'!$C$36:$L$36</c:f>
              <c:strCache>
                <c:ptCount val="10"/>
                <c:pt idx="0">
                  <c:v>1.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Локализовать во времени хронологические рамки и рубежные события</c:v>
                </c:pt>
                <c:pt idx="1">
                  <c:v>2.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3">
                  <c:v>4. 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 Умение искать, анализировать, систематизировать и оценивать историческую информацию разл</c:v>
                </c:pt>
                <c:pt idx="4">
                  <c:v>5.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5">
                  <c:v>6.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6">
                  <c:v>7.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7">
                  <c:v>8.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8">
                  <c:v>9. 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</c:v>
                </c:pt>
                <c:pt idx="9">
                  <c:v>10.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</c:v>
                </c:pt>
              </c:strCache>
            </c:strRef>
          </c:cat>
          <c:val>
            <c:numRef>
              <c:f>'Диаграмма 6 ДПР'!#REF!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F-4745-B152-425B20E04CC5}"/>
            </c:ext>
          </c:extLst>
        </c:ser>
        <c:ser>
          <c:idx val="1"/>
          <c:order val="1"/>
          <c:tx>
            <c:strRef>
              <c:f>'ИС 8 Диаграмма ДПР'!$B$37:$B$38</c:f>
              <c:strCache>
                <c:ptCount val="1"/>
                <c:pt idx="0">
                  <c:v>Крым НИЖНЕГОРСКИЙ район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1.4526035201616024E-2"/>
                  <c:y val="-1.1233038932525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7F-4745-B152-425B20E04CC5}"/>
                </c:ext>
              </c:extLst>
            </c:dLbl>
            <c:dLbl>
              <c:idx val="4"/>
              <c:layout>
                <c:manualLayout>
                  <c:x val="2.9052070403231871E-2"/>
                  <c:y val="8.023599237517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7F-4745-B152-425B20E04CC5}"/>
                </c:ext>
              </c:extLst>
            </c:dLbl>
            <c:dLbl>
              <c:idx val="5"/>
              <c:layout>
                <c:manualLayout>
                  <c:x val="1.0679230150275267E-3"/>
                  <c:y val="-8.4545565209452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7F-4745-B152-425B20E04CC5}"/>
                </c:ext>
              </c:extLst>
            </c:dLbl>
            <c:dLbl>
              <c:idx val="8"/>
              <c:layout>
                <c:manualLayout>
                  <c:x val="1.7541313808147576E-2"/>
                  <c:y val="6.0389689435322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7F-4745-B152-425B20E04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8 Диаграмма ДПР'!$C$36:$L$36</c:f>
              <c:strCache>
                <c:ptCount val="10"/>
                <c:pt idx="0">
                  <c:v>1.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Локализовать во времени хронологические рамки и рубежные события</c:v>
                </c:pt>
                <c:pt idx="1">
                  <c:v>2.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3">
                  <c:v>4. 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 Умение искать, анализировать, систематизировать и оценивать историческую информацию разл</c:v>
                </c:pt>
                <c:pt idx="4">
                  <c:v>5.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5">
                  <c:v>6.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6">
                  <c:v>7.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7">
                  <c:v>8.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</c:pt>
                <c:pt idx="8">
                  <c:v>9. 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</c:v>
                </c:pt>
                <c:pt idx="9">
                  <c:v>10.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</c:v>
                </c:pt>
              </c:strCache>
            </c:strRef>
          </c:cat>
          <c:val>
            <c:numRef>
              <c:f>'ИС 8 Диаграмма ДПР'!$C$37:$L$37</c:f>
              <c:numCache>
                <c:formatCode>0</c:formatCode>
                <c:ptCount val="10"/>
                <c:pt idx="0">
                  <c:v>72.680000000000007</c:v>
                </c:pt>
                <c:pt idx="1">
                  <c:v>78.760000000000005</c:v>
                </c:pt>
                <c:pt idx="2">
                  <c:v>69.260000000000005</c:v>
                </c:pt>
                <c:pt idx="3">
                  <c:v>62.98</c:v>
                </c:pt>
                <c:pt idx="4">
                  <c:v>64.33</c:v>
                </c:pt>
                <c:pt idx="5">
                  <c:v>57.38</c:v>
                </c:pt>
                <c:pt idx="6">
                  <c:v>68.709999999999994</c:v>
                </c:pt>
                <c:pt idx="7">
                  <c:v>71.55</c:v>
                </c:pt>
                <c:pt idx="8">
                  <c:v>37.47</c:v>
                </c:pt>
                <c:pt idx="9">
                  <c:v>54.33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7F-4745-B152-425B20E04C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34584"/>
        <c:axId val="577730976"/>
      </c:barChart>
      <c:lineChart>
        <c:grouping val="standard"/>
        <c:varyColors val="0"/>
        <c:ser>
          <c:idx val="2"/>
          <c:order val="2"/>
          <c:tx>
            <c:strRef>
              <c:f>'ИС 8 Диаграмма ДПР'!$B$38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755586494866752E-2"/>
                  <c:y val="-1.444247862753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7F-4745-B152-425B20E04CC5}"/>
                </c:ext>
              </c:extLst>
            </c:dLbl>
            <c:dLbl>
              <c:idx val="1"/>
              <c:layout>
                <c:manualLayout>
                  <c:x val="-3.9843180728941295E-2"/>
                  <c:y val="-2.5675517560057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7F-4745-B152-425B20E04CC5}"/>
                </c:ext>
              </c:extLst>
            </c:dLbl>
            <c:dLbl>
              <c:idx val="3"/>
              <c:layout>
                <c:manualLayout>
                  <c:x val="-3.3341313324996888E-2"/>
                  <c:y val="4.137682785800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7F-4745-B152-425B20E04CC5}"/>
                </c:ext>
              </c:extLst>
            </c:dLbl>
            <c:dLbl>
              <c:idx val="4"/>
              <c:layout>
                <c:manualLayout>
                  <c:x val="-3.663942958447796E-2"/>
                  <c:y val="3.148775468281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7F-4745-B152-425B20E04CC5}"/>
                </c:ext>
              </c:extLst>
            </c:dLbl>
            <c:dLbl>
              <c:idx val="5"/>
              <c:layout>
                <c:manualLayout>
                  <c:x val="-4.6229107029142714E-2"/>
                  <c:y val="-9.62831908502159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7F-4745-B152-425B20E04CC5}"/>
                </c:ext>
              </c:extLst>
            </c:dLbl>
            <c:dLbl>
              <c:idx val="6"/>
              <c:layout>
                <c:manualLayout>
                  <c:x val="-3.224059582368119E-2"/>
                  <c:y val="-1.9324700619303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7F-4745-B152-425B20E04CC5}"/>
                </c:ext>
              </c:extLst>
            </c:dLbl>
            <c:dLbl>
              <c:idx val="7"/>
              <c:layout>
                <c:manualLayout>
                  <c:x val="-3.6387262830776132E-2"/>
                  <c:y val="2.4155875774129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7F-4745-B152-425B20E04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'ИС 8 Диаграмма ДПР'!$B$36:$L$37</c:f>
              <c:multiLvlStrCache>
                <c:ptCount val="11"/>
                <c:lvl>
                  <c:pt idx="0">
                    <c:v>Крым</c:v>
                  </c:pt>
                  <c:pt idx="1">
                    <c:v>73</c:v>
                  </c:pt>
                  <c:pt idx="2">
                    <c:v>79</c:v>
                  </c:pt>
                  <c:pt idx="3">
                    <c:v>69</c:v>
                  </c:pt>
                  <c:pt idx="4">
                    <c:v>63</c:v>
                  </c:pt>
                  <c:pt idx="5">
                    <c:v>64</c:v>
                  </c:pt>
                  <c:pt idx="6">
                    <c:v>57</c:v>
                  </c:pt>
                  <c:pt idx="7">
                    <c:v>69</c:v>
                  </c:pt>
                  <c:pt idx="8">
                    <c:v>72</c:v>
                  </c:pt>
                  <c:pt idx="9">
                    <c:v>37</c:v>
                  </c:pt>
                  <c:pt idx="10">
                    <c:v>54</c:v>
                  </c:pt>
                </c:lvl>
                <c:lvl>
                  <c:pt idx="1">
                    <c:v>1.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Локализовать во времени хронологические рамки и рубежные события</c:v>
                  </c:pt>
                  <c:pt idx="2">
                    <c:v>2.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3">
                    <c:v>3.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4">
                    <c:v>4. 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 Умение искать, анализировать, систематизировать и оценивать историческую информацию разл</c:v>
                  </c:pt>
                  <c:pt idx="5">
                    <c:v>5.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6">
                    <c:v>6.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7">
                    <c:v>7.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8">
                    <c:v>8.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</c:v>
                  </c:pt>
                  <c:pt idx="9">
                    <c:v>9. 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</c:v>
                  </c:pt>
                  <c:pt idx="10">
                    <c:v>10.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</c:v>
                  </c:pt>
                </c:lvl>
              </c:multiLvlStrCache>
            </c:multiLvlStrRef>
          </c:cat>
          <c:val>
            <c:numRef>
              <c:f>'ИС 8 Диаграмма ДПР'!$C$38:$L$38</c:f>
              <c:numCache>
                <c:formatCode>0</c:formatCode>
                <c:ptCount val="10"/>
                <c:pt idx="0">
                  <c:v>60.77</c:v>
                </c:pt>
                <c:pt idx="1">
                  <c:v>80</c:v>
                </c:pt>
                <c:pt idx="2">
                  <c:v>50.77</c:v>
                </c:pt>
                <c:pt idx="3">
                  <c:v>53.46</c:v>
                </c:pt>
                <c:pt idx="4">
                  <c:v>38.46</c:v>
                </c:pt>
                <c:pt idx="5">
                  <c:v>42.69</c:v>
                </c:pt>
                <c:pt idx="6">
                  <c:v>71.150000000000006</c:v>
                </c:pt>
                <c:pt idx="7">
                  <c:v>65.38</c:v>
                </c:pt>
                <c:pt idx="8">
                  <c:v>35.9</c:v>
                </c:pt>
                <c:pt idx="9">
                  <c:v>63.85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B7F-4745-B152-425B20E04C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555672"/>
        <c:axId val="517555016"/>
      </c:lineChart>
      <c:catAx>
        <c:axId val="57773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0976"/>
        <c:crosses val="autoZero"/>
        <c:auto val="1"/>
        <c:lblAlgn val="ctr"/>
        <c:lblOffset val="100"/>
        <c:noMultiLvlLbl val="0"/>
      </c:catAx>
      <c:valAx>
        <c:axId val="5777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4584"/>
        <c:crosses val="autoZero"/>
        <c:crossBetween val="between"/>
      </c:valAx>
      <c:valAx>
        <c:axId val="5175550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517555672"/>
        <c:crosses val="max"/>
        <c:crossBetween val="between"/>
      </c:valAx>
      <c:catAx>
        <c:axId val="5175556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175550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Итоги</a:t>
            </a:r>
            <a:r>
              <a:rPr lang="ru-RU" baseline="0">
                <a:solidFill>
                  <a:srgbClr val="002060"/>
                </a:solidFill>
              </a:rPr>
              <a:t> ВПР по ИСТОРИИ в 11 классах в 2024 году </a:t>
            </a:r>
            <a:endParaRPr lang="ru-RU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'ИС 11 диаграмма'!$C$2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136-4A93-9BB6-2A31F326598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136-4A93-9BB6-2A31F326598D}"/>
              </c:ext>
            </c:extLst>
          </c:dPt>
          <c:dPt>
            <c:idx val="5"/>
            <c:invertIfNegative val="0"/>
            <c:bubble3D val="0"/>
            <c:spPr>
              <a:solidFill>
                <a:srgbClr val="99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136-4A93-9BB6-2A31F326598D}"/>
              </c:ext>
            </c:extLst>
          </c:dPt>
          <c:dPt>
            <c:idx val="11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136-4A93-9BB6-2A31F326598D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136-4A93-9BB6-2A31F326598D}"/>
              </c:ext>
            </c:extLst>
          </c:dPt>
          <c:dLbls>
            <c:dLbl>
              <c:idx val="0"/>
              <c:layout>
                <c:manualLayout>
                  <c:x val="1.5281756482683545E-3"/>
                  <c:y val="0.17112299465240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36-4A93-9BB6-2A31F326598D}"/>
                </c:ext>
              </c:extLst>
            </c:dLbl>
            <c:dLbl>
              <c:idx val="1"/>
              <c:layout>
                <c:manualLayout>
                  <c:x val="0"/>
                  <c:y val="0.1663695781342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36-4A93-9BB6-2A31F326598D}"/>
                </c:ext>
              </c:extLst>
            </c:dLbl>
            <c:dLbl>
              <c:idx val="2"/>
              <c:layout>
                <c:manualLayout>
                  <c:x val="-2.801622990570791E-17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36-4A93-9BB6-2A31F326598D}"/>
                </c:ext>
              </c:extLst>
            </c:dLbl>
            <c:dLbl>
              <c:idx val="3"/>
              <c:layout>
                <c:manualLayout>
                  <c:x val="-1.5281756482683545E-3"/>
                  <c:y val="0.14260249554367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36-4A93-9BB6-2A31F326598D}"/>
                </c:ext>
              </c:extLst>
            </c:dLbl>
            <c:dLbl>
              <c:idx val="4"/>
              <c:layout>
                <c:manualLayout>
                  <c:x val="-2.801622990570791E-17"/>
                  <c:y val="9.982174688057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36-4A93-9BB6-2A31F326598D}"/>
                </c:ext>
              </c:extLst>
            </c:dLbl>
            <c:dLbl>
              <c:idx val="5"/>
              <c:layout>
                <c:manualLayout>
                  <c:x val="3.0563512965366526E-3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36-4A93-9BB6-2A31F326598D}"/>
                </c:ext>
              </c:extLst>
            </c:dLbl>
            <c:dLbl>
              <c:idx val="6"/>
              <c:layout>
                <c:manualLayout>
                  <c:x val="0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36-4A93-9BB6-2A31F326598D}"/>
                </c:ext>
              </c:extLst>
            </c:dLbl>
            <c:dLbl>
              <c:idx val="7"/>
              <c:layout>
                <c:manualLayout>
                  <c:x val="0"/>
                  <c:y val="8.79382055852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36-4A93-9BB6-2A31F326598D}"/>
                </c:ext>
              </c:extLst>
            </c:dLbl>
            <c:dLbl>
              <c:idx val="8"/>
              <c:layout>
                <c:manualLayout>
                  <c:x val="0"/>
                  <c:y val="7.605466428995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36-4A93-9BB6-2A31F326598D}"/>
                </c:ext>
              </c:extLst>
            </c:dLbl>
            <c:dLbl>
              <c:idx val="9"/>
              <c:layout>
                <c:manualLayout>
                  <c:x val="7.640878241341716E-3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36-4A93-9BB6-2A31F326598D}"/>
                </c:ext>
              </c:extLst>
            </c:dLbl>
            <c:dLbl>
              <c:idx val="10"/>
              <c:layout>
                <c:manualLayout>
                  <c:x val="4.584526944805007E-3"/>
                  <c:y val="0.1497326203208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36-4A93-9BB6-2A31F326598D}"/>
                </c:ext>
              </c:extLst>
            </c:dLbl>
            <c:dLbl>
              <c:idx val="11"/>
              <c:layout>
                <c:manualLayout>
                  <c:x val="-5.382188416249668E-4"/>
                  <c:y val="8.756827552244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36-4A93-9BB6-2A31F326598D}"/>
                </c:ext>
              </c:extLst>
            </c:dLbl>
            <c:dLbl>
              <c:idx val="12"/>
              <c:layout>
                <c:manualLayout>
                  <c:x val="-1.1206491962283164E-16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36-4A93-9BB6-2A31F326598D}"/>
                </c:ext>
              </c:extLst>
            </c:dLbl>
            <c:dLbl>
              <c:idx val="13"/>
              <c:layout>
                <c:manualLayout>
                  <c:x val="0"/>
                  <c:y val="0.1045751633986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36-4A93-9BB6-2A31F326598D}"/>
                </c:ext>
              </c:extLst>
            </c:dLbl>
            <c:dLbl>
              <c:idx val="14"/>
              <c:layout>
                <c:manualLayout>
                  <c:x val="3.0563512965367089E-3"/>
                  <c:y val="9.269162210338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36-4A93-9BB6-2A31F326598D}"/>
                </c:ext>
              </c:extLst>
            </c:dLbl>
            <c:dLbl>
              <c:idx val="15"/>
              <c:layout>
                <c:manualLayout>
                  <c:x val="-1.1206491962283164E-16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136-4A93-9BB6-2A31F326598D}"/>
                </c:ext>
              </c:extLst>
            </c:dLbl>
            <c:dLbl>
              <c:idx val="16"/>
              <c:layout>
                <c:manualLayout>
                  <c:x val="0"/>
                  <c:y val="9.98217468805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136-4A93-9BB6-2A31F326598D}"/>
                </c:ext>
              </c:extLst>
            </c:dLbl>
            <c:dLbl>
              <c:idx val="17"/>
              <c:layout>
                <c:manualLayout>
                  <c:x val="1.5281756482683545E-3"/>
                  <c:y val="0.1188354129530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36-4A93-9BB6-2A31F326598D}"/>
                </c:ext>
              </c:extLst>
            </c:dLbl>
            <c:dLbl>
              <c:idx val="18"/>
              <c:layout>
                <c:manualLayout>
                  <c:x val="0"/>
                  <c:y val="0.109328579916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136-4A93-9BB6-2A31F326598D}"/>
                </c:ext>
              </c:extLst>
            </c:dLbl>
            <c:dLbl>
              <c:idx val="19"/>
              <c:layout>
                <c:manualLayout>
                  <c:x val="-1.2590494176897367E-3"/>
                  <c:y val="8.318478906714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36-4A93-9BB6-2A31F326598D}"/>
                </c:ext>
              </c:extLst>
            </c:dLbl>
            <c:dLbl>
              <c:idx val="20"/>
              <c:layout>
                <c:manualLayout>
                  <c:x val="-1.1206491962283164E-16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136-4A93-9BB6-2A31F326598D}"/>
                </c:ext>
              </c:extLst>
            </c:dLbl>
            <c:dLbl>
              <c:idx val="21"/>
              <c:layout>
                <c:manualLayout>
                  <c:x val="-3.0563512965368208E-3"/>
                  <c:y val="0.1330956625074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136-4A93-9BB6-2A31F326598D}"/>
                </c:ext>
              </c:extLst>
            </c:dLbl>
            <c:dLbl>
              <c:idx val="22"/>
              <c:layout>
                <c:manualLayout>
                  <c:x val="-1.5281756482683545E-3"/>
                  <c:y val="0.109328579916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136-4A93-9BB6-2A31F326598D}"/>
                </c:ext>
              </c:extLst>
            </c:dLbl>
            <c:dLbl>
              <c:idx val="23"/>
              <c:layout>
                <c:manualLayout>
                  <c:x val="-4.5845269448050634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136-4A93-9BB6-2A31F3265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11 диаграмма'!$B$3:$B$9</c:f>
              <c:strCache>
                <c:ptCount val="7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Желябовская СОШ</c:v>
                </c:pt>
                <c:pt idx="4">
                  <c:v>Жемчужинская СОШДС</c:v>
                </c:pt>
                <c:pt idx="5">
                  <c:v>Лиственская СОШ</c:v>
                </c:pt>
                <c:pt idx="6">
                  <c:v>Охотская СОШ</c:v>
                </c:pt>
              </c:strCache>
            </c:strRef>
          </c:cat>
          <c:val>
            <c:numRef>
              <c:f>'ИС 11 диаграмма'!$C$3:$C$9</c:f>
              <c:numCache>
                <c:formatCode>0</c:formatCode>
                <c:ptCount val="7"/>
                <c:pt idx="0">
                  <c:v>77.099999999999994</c:v>
                </c:pt>
                <c:pt idx="1">
                  <c:v>74.150000000000006</c:v>
                </c:pt>
                <c:pt idx="2">
                  <c:v>60.599999999999994</c:v>
                </c:pt>
                <c:pt idx="3">
                  <c:v>84.61</c:v>
                </c:pt>
                <c:pt idx="4">
                  <c:v>62.5</c:v>
                </c:pt>
                <c:pt idx="5">
                  <c:v>14.29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136-4A93-9BB6-2A31F326598D}"/>
            </c:ext>
          </c:extLst>
        </c:ser>
        <c:ser>
          <c:idx val="1"/>
          <c:order val="1"/>
          <c:tx>
            <c:strRef>
              <c:f>'ИС 11 диаграмма'!$D$2</c:f>
              <c:strCache>
                <c:ptCount val="1"/>
                <c:pt idx="0">
                  <c:v>Успешность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1136-4A93-9BB6-2A31F32659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1136-4A93-9BB6-2A31F326598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1136-4A93-9BB6-2A31F326598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1136-4A93-9BB6-2A31F326598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1136-4A93-9BB6-2A31F326598D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1136-4A93-9BB6-2A31F326598D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1136-4A93-9BB6-2A31F326598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1136-4A93-9BB6-2A31F326598D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1136-4A93-9BB6-2A31F326598D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1136-4A93-9BB6-2A31F32659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11 диаграмма'!$B$3:$B$9</c:f>
              <c:strCache>
                <c:ptCount val="7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Желябовская СОШ</c:v>
                </c:pt>
                <c:pt idx="4">
                  <c:v>Жемчужинская СОШДС</c:v>
                </c:pt>
                <c:pt idx="5">
                  <c:v>Лиственская СОШ</c:v>
                </c:pt>
                <c:pt idx="6">
                  <c:v>Охотская СОШ</c:v>
                </c:pt>
              </c:strCache>
            </c:strRef>
          </c:cat>
          <c:val>
            <c:numRef>
              <c:f>'ИС 11 диаграмма'!$D$3:$D$9</c:f>
              <c:numCache>
                <c:formatCode>0</c:formatCode>
                <c:ptCount val="7"/>
                <c:pt idx="0">
                  <c:v>98.08</c:v>
                </c:pt>
                <c:pt idx="1">
                  <c:v>98.8</c:v>
                </c:pt>
                <c:pt idx="2">
                  <c:v>96.960000000000008</c:v>
                </c:pt>
                <c:pt idx="3">
                  <c:v>99.99</c:v>
                </c:pt>
                <c:pt idx="4">
                  <c:v>100</c:v>
                </c:pt>
                <c:pt idx="5">
                  <c:v>85.72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1136-4A93-9BB6-2A31F3265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7087464"/>
        <c:axId val="537088120"/>
        <c:axId val="0"/>
      </c:bar3DChart>
      <c:catAx>
        <c:axId val="53708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8120"/>
        <c:crosses val="autoZero"/>
        <c:auto val="1"/>
        <c:lblAlgn val="ctr"/>
        <c:lblOffset val="100"/>
        <c:noMultiLvlLbl val="0"/>
      </c:catAx>
      <c:valAx>
        <c:axId val="537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rgbClr val="002060"/>
                </a:solidFill>
              </a:rPr>
              <a:t>Итоги ВПР по ИСТОРИИ в 11 классах </a:t>
            </a:r>
          </a:p>
          <a:p>
            <a:pPr>
              <a:defRPr b="1">
                <a:solidFill>
                  <a:srgbClr val="002060"/>
                </a:solidFill>
              </a:defRPr>
            </a:pPr>
            <a:r>
              <a:rPr lang="ru-RU" b="1">
                <a:solidFill>
                  <a:srgbClr val="002060"/>
                </a:solidFill>
              </a:rPr>
              <a:t>в 2024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'ИС 11 диаграмма'!$B$3</c:f>
              <c:strCache>
                <c:ptCount val="1"/>
                <c:pt idx="0">
                  <c:v>Р Ф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11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11 диаграмма'!$C$3:$D$3</c:f>
              <c:numCache>
                <c:formatCode>0</c:formatCode>
                <c:ptCount val="2"/>
                <c:pt idx="0">
                  <c:v>77.099999999999994</c:v>
                </c:pt>
                <c:pt idx="1">
                  <c:v>98.08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6-4899-8784-061299003CA6}"/>
            </c:ext>
          </c:extLst>
        </c:ser>
        <c:ser>
          <c:idx val="1"/>
          <c:order val="1"/>
          <c:tx>
            <c:strRef>
              <c:f>'ИС 11 диаграмма'!$B$4</c:f>
              <c:strCache>
                <c:ptCount val="1"/>
                <c:pt idx="0">
                  <c:v>К Р Ы М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11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11 диаграмма'!$C$4:$D$4</c:f>
              <c:numCache>
                <c:formatCode>0</c:formatCode>
                <c:ptCount val="2"/>
                <c:pt idx="0">
                  <c:v>74.150000000000006</c:v>
                </c:pt>
                <c:pt idx="1">
                  <c:v>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6-4899-8784-061299003CA6}"/>
            </c:ext>
          </c:extLst>
        </c:ser>
        <c:ser>
          <c:idx val="2"/>
          <c:order val="2"/>
          <c:tx>
            <c:strRef>
              <c:f>'ИС 11 диаграмма'!$B$5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11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11 диаграмма'!$C$5:$D$5</c:f>
              <c:numCache>
                <c:formatCode>0</c:formatCode>
                <c:ptCount val="2"/>
                <c:pt idx="0">
                  <c:v>60.599999999999994</c:v>
                </c:pt>
                <c:pt idx="1">
                  <c:v>96.960000000000008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6-4899-8784-061299003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663704"/>
        <c:axId val="601662392"/>
      </c:barChart>
      <c:catAx>
        <c:axId val="601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2392"/>
        <c:crosses val="autoZero"/>
        <c:auto val="1"/>
        <c:lblAlgn val="ctr"/>
        <c:lblOffset val="100"/>
        <c:noMultiLvlLbl val="0"/>
      </c:catAx>
      <c:valAx>
        <c:axId val="6016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Сравнение отметок ВПР по ИСТОРИИ в 11 классе </a:t>
            </a:r>
          </a:p>
          <a:p>
            <a:pPr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в 2024 с отметками по журналу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'ИС 11объективность'!$C$3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04A-47C9-B8D8-1D3048C2F3A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04A-47C9-B8D8-1D3048C2F3A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04A-47C9-B8D8-1D3048C2F3A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04A-47C9-B8D8-1D3048C2F3A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04A-47C9-B8D8-1D3048C2F3AE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04A-47C9-B8D8-1D3048C2F3AE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B04A-47C9-B8D8-1D3048C2F3AE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B04A-47C9-B8D8-1D3048C2F3AE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B04A-47C9-B8D8-1D3048C2F3AE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B04A-47C9-B8D8-1D3048C2F3AE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B04A-47C9-B8D8-1D3048C2F3AE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B04A-47C9-B8D8-1D3048C2F3AE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B04A-47C9-B8D8-1D3048C2F3A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A-47C9-B8D8-1D3048C2F3A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4A-47C9-B8D8-1D3048C2F3A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4A-47C9-B8D8-1D3048C2F3A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4A-47C9-B8D8-1D3048C2F3A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04A-47C9-B8D8-1D3048C2F3A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4A-47C9-B8D8-1D3048C2F3A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04A-47C9-B8D8-1D3048C2F3A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4A-47C9-B8D8-1D3048C2F3A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04A-47C9-B8D8-1D3048C2F3A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04A-47C9-B8D8-1D3048C2F3A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04A-47C9-B8D8-1D3048C2F3AE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4A-47C9-B8D8-1D3048C2F3AE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04A-47C9-B8D8-1D3048C2F3A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4A-47C9-B8D8-1D3048C2F3A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4A-47C9-B8D8-1D3048C2F3A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04A-47C9-B8D8-1D3048C2F3A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4A-47C9-B8D8-1D3048C2F3A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4A-47C9-B8D8-1D3048C2F3A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04A-47C9-B8D8-1D3048C2F3A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04A-47C9-B8D8-1D3048C2F3A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04A-47C9-B8D8-1D3048C2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11объективность'!$B$4:$B$9</c:f>
              <c:strCache>
                <c:ptCount val="6"/>
                <c:pt idx="0">
                  <c:v>Крым</c:v>
                </c:pt>
                <c:pt idx="1">
                  <c:v>НИЖНЕГОРСКИЙ район</c:v>
                </c:pt>
                <c:pt idx="2">
                  <c:v>Желябовская СОШ</c:v>
                </c:pt>
                <c:pt idx="3">
                  <c:v>Жемчужинская СОШДС</c:v>
                </c:pt>
                <c:pt idx="4">
                  <c:v>Лиственская СОШ</c:v>
                </c:pt>
                <c:pt idx="5">
                  <c:v>Охотская СОШ</c:v>
                </c:pt>
              </c:strCache>
            </c:strRef>
          </c:cat>
          <c:val>
            <c:numRef>
              <c:f>'ИС 11объективность'!$C$4:$C$9</c:f>
              <c:numCache>
                <c:formatCode>0</c:formatCode>
                <c:ptCount val="6"/>
                <c:pt idx="0">
                  <c:v>21.83</c:v>
                </c:pt>
                <c:pt idx="1">
                  <c:v>42.42</c:v>
                </c:pt>
                <c:pt idx="2">
                  <c:v>61.54</c:v>
                </c:pt>
                <c:pt idx="3">
                  <c:v>50</c:v>
                </c:pt>
                <c:pt idx="4">
                  <c:v>28.57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04A-47C9-B8D8-1D3048C2F3AE}"/>
            </c:ext>
          </c:extLst>
        </c:ser>
        <c:ser>
          <c:idx val="1"/>
          <c:order val="1"/>
          <c:tx>
            <c:strRef>
              <c:f>'ИС 11объективность'!$D$3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4-B04A-47C9-B8D8-1D3048C2F3A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6-B04A-47C9-B8D8-1D3048C2F3AE}"/>
              </c:ext>
            </c:extLst>
          </c:dPt>
          <c:dPt>
            <c:idx val="5"/>
            <c:invertIfNegative val="0"/>
            <c:bubble3D val="0"/>
            <c:spPr>
              <a:solidFill>
                <a:srgbClr val="00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8-B04A-47C9-B8D8-1D3048C2F3AE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A-B04A-47C9-B8D8-1D3048C2F3AE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C-B04A-47C9-B8D8-1D3048C2F3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11объективность'!$B$4:$B$9</c:f>
              <c:strCache>
                <c:ptCount val="6"/>
                <c:pt idx="0">
                  <c:v>Крым</c:v>
                </c:pt>
                <c:pt idx="1">
                  <c:v>НИЖНЕГОРСКИЙ район</c:v>
                </c:pt>
                <c:pt idx="2">
                  <c:v>Желябовская СОШ</c:v>
                </c:pt>
                <c:pt idx="3">
                  <c:v>Жемчужинская СОШДС</c:v>
                </c:pt>
                <c:pt idx="4">
                  <c:v>Лиственская СОШ</c:v>
                </c:pt>
                <c:pt idx="5">
                  <c:v>Охотская СОШ</c:v>
                </c:pt>
              </c:strCache>
            </c:strRef>
          </c:cat>
          <c:val>
            <c:numRef>
              <c:f>'ИС 11объективность'!$D$4:$D$9</c:f>
              <c:numCache>
                <c:formatCode>0</c:formatCode>
                <c:ptCount val="6"/>
                <c:pt idx="0">
                  <c:v>69.53</c:v>
                </c:pt>
                <c:pt idx="1">
                  <c:v>54.55</c:v>
                </c:pt>
                <c:pt idx="2">
                  <c:v>38.46</c:v>
                </c:pt>
                <c:pt idx="3">
                  <c:v>50</c:v>
                </c:pt>
                <c:pt idx="4">
                  <c:v>71.430000000000007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B04A-47C9-B8D8-1D3048C2F3AE}"/>
            </c:ext>
          </c:extLst>
        </c:ser>
        <c:ser>
          <c:idx val="2"/>
          <c:order val="2"/>
          <c:tx>
            <c:strRef>
              <c:f>'ИС 11объективность'!$E$3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'ИС 11объективность'!$B$4:$B$9</c:f>
              <c:strCache>
                <c:ptCount val="6"/>
                <c:pt idx="0">
                  <c:v>Крым</c:v>
                </c:pt>
                <c:pt idx="1">
                  <c:v>НИЖНЕГОРСКИЙ район</c:v>
                </c:pt>
                <c:pt idx="2">
                  <c:v>Желябовская СОШ</c:v>
                </c:pt>
                <c:pt idx="3">
                  <c:v>Жемчужинская СОШДС</c:v>
                </c:pt>
                <c:pt idx="4">
                  <c:v>Лиственская СОШ</c:v>
                </c:pt>
                <c:pt idx="5">
                  <c:v>Охотская СОШ</c:v>
                </c:pt>
              </c:strCache>
            </c:strRef>
          </c:cat>
          <c:val>
            <c:numRef>
              <c:f>'ИС 11объективность'!$E$4:$E$9</c:f>
              <c:numCache>
                <c:formatCode>0</c:formatCode>
                <c:ptCount val="6"/>
                <c:pt idx="0">
                  <c:v>8.64</c:v>
                </c:pt>
                <c:pt idx="1">
                  <c:v>3.03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B04A-47C9-B8D8-1D3048C2F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926920"/>
        <c:axId val="599931840"/>
      </c:barChart>
      <c:catAx>
        <c:axId val="5999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31840"/>
        <c:crosses val="autoZero"/>
        <c:auto val="1"/>
        <c:lblAlgn val="ctr"/>
        <c:lblOffset val="100"/>
        <c:noMultiLvlLbl val="0"/>
      </c:catAx>
      <c:valAx>
        <c:axId val="599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368540611255711"/>
          <c:y val="0.17175552665799743"/>
          <c:w val="0.41819042692656111"/>
          <c:h val="3.97381471659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rgbClr val="0070C0"/>
                </a:solidFill>
              </a:rPr>
              <a:t>Итоги ВПР по ИСТОРИИ в 5 классах </a:t>
            </a:r>
          </a:p>
          <a:p>
            <a:pPr>
              <a:defRPr b="1">
                <a:solidFill>
                  <a:srgbClr val="0070C0"/>
                </a:solidFill>
              </a:defRPr>
            </a:pPr>
            <a:r>
              <a:rPr lang="ru-RU" b="1">
                <a:solidFill>
                  <a:srgbClr val="0070C0"/>
                </a:solidFill>
              </a:rPr>
              <a:t>в 2024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rgbClr val="0070C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'ИС 5 диаграмма'!$B$3</c:f>
              <c:strCache>
                <c:ptCount val="1"/>
                <c:pt idx="0">
                  <c:v>Р Ф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5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5 диаграмма'!$C$3:$D$3</c:f>
              <c:numCache>
                <c:formatCode>0</c:formatCode>
                <c:ptCount val="2"/>
                <c:pt idx="0">
                  <c:v>58.28</c:v>
                </c:pt>
                <c:pt idx="1">
                  <c:v>94.48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3-4AAF-B7A7-E658499133CE}"/>
            </c:ext>
          </c:extLst>
        </c:ser>
        <c:ser>
          <c:idx val="1"/>
          <c:order val="1"/>
          <c:tx>
            <c:strRef>
              <c:f>'ИС 5 диаграмма'!$B$4</c:f>
              <c:strCache>
                <c:ptCount val="1"/>
                <c:pt idx="0">
                  <c:v>К Р Ы М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5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5 диаграмма'!$C$4:$D$4</c:f>
              <c:numCache>
                <c:formatCode>0</c:formatCode>
                <c:ptCount val="2"/>
                <c:pt idx="0">
                  <c:v>65.58</c:v>
                </c:pt>
                <c:pt idx="1">
                  <c:v>97.670000000000016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3-4AAF-B7A7-E658499133CE}"/>
            </c:ext>
          </c:extLst>
        </c:ser>
        <c:ser>
          <c:idx val="2"/>
          <c:order val="2"/>
          <c:tx>
            <c:strRef>
              <c:f>'ИС 5 диаграмма'!$B$5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5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5 диаграмма'!$C$5:$D$5</c:f>
              <c:numCache>
                <c:formatCode>0</c:formatCode>
                <c:ptCount val="2"/>
                <c:pt idx="0">
                  <c:v>63.230000000000004</c:v>
                </c:pt>
                <c:pt idx="1">
                  <c:v>97.31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D3-4AAF-B7A7-E65849913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663704"/>
        <c:axId val="601662392"/>
      </c:barChart>
      <c:catAx>
        <c:axId val="601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2392"/>
        <c:crosses val="autoZero"/>
        <c:auto val="1"/>
        <c:lblAlgn val="ctr"/>
        <c:lblOffset val="100"/>
        <c:noMultiLvlLbl val="0"/>
      </c:catAx>
      <c:valAx>
        <c:axId val="6016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002060"/>
                </a:solidFill>
              </a:rPr>
              <a:t>Доля обучающихся 11 классов, выполнивших ВПР по ИСТОРИИ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1400" dirty="0">
                <a:solidFill>
                  <a:srgbClr val="002060"/>
                </a:solidFill>
              </a:rPr>
              <a:t>в 2024 году в разрезе ЗАДАНИЙ в сравнении с показателями по Крыму</a:t>
            </a:r>
          </a:p>
        </c:rich>
      </c:tx>
      <c:layout>
        <c:manualLayout>
          <c:xMode val="edge"/>
          <c:yMode val="edge"/>
          <c:x val="9.4667603073637484E-3"/>
          <c:y val="4.655675929714941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188639231161576"/>
          <c:y val="0.17388395169519769"/>
          <c:w val="0.76483442488985676"/>
          <c:h val="0.46946314900292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6 ДПР'!#REF!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'ИС 11 Диаграмма ДПР'!$C$36:$O$36</c:f>
              <c:strCache>
                <c:ptCount val="13"/>
                <c:pt idx="0">
                  <c:v>1. Знание основных терминов.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</c:v>
                </c:pt>
                <c:pt idx="1">
                  <c:v>2.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</c:v>
                </c:pt>
                <c:pt idx="2">
                  <c:v>3. Умение проводить поиск исторической информации в источниках разного типа; различать в исторической информации факты и мнения, исторические описания и исторические объяснения.</c:v>
                </c:pt>
                <c:pt idx="3">
                  <c:v>4.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</c:v>
                </c:pt>
                <c:pt idx="4">
                  <c:v>5. Умение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целостность отечественной и всемирной ис</c:v>
                </c:pt>
                <c:pt idx="5">
                  <c:v>6. Умение работать с исторической картой, анализировать историческую информацию, представленную в разных знаковых системах (текст, карта, таблица, схема, аудиовизуальный ряд). Знание/понимание основных фактов, процессов и явлений, характеризующих целостнос</c:v>
                </c:pt>
                <c:pt idx="6">
                  <c:v>7. Умение работать с исторической картой, анализировать историческую информацию, представленную в разных знаковых системах (текст, карта, таблица, схема, аудиовизуальный ряд). Знание/понимание основных фактов, процессов и явлений, характеризующих целостнос</c:v>
                </c:pt>
                <c:pt idx="7">
                  <c:v>8. Умение работать с иллюстративным материалом (знание фактов истории культуры), анализировать историческую информацию, представленную в разных знаковых системах (текст, карта, таблица, схема, аудиовизуальный ряд).   Знание/понимание основных фактов, проце</c:v>
                </c:pt>
                <c:pt idx="8">
                  <c:v>9. Умение работать с иллюстративным материалом (знание фактов истории культуры), анализировать историческую информацию, представленную в разных знаковых системах (текст, карта, таблица, схема, аудиовизуальный ряд).  Знание/понимание основных фактов, процес</c:v>
                </c:pt>
                <c:pt idx="9">
                  <c:v>10K1. Знание истории родного края.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</c:v>
                </c:pt>
                <c:pt idx="10">
                  <c:v>10K2. Знание истории родного края. Умение различать в исторической информации факты и мнения, исторические описания и исторические объяснения; систематизировать разнообразную историческую информацию на основе своих представлений об общих закономерностях ис</c:v>
                </c:pt>
                <c:pt idx="11">
                  <c:v>11. Знание исторических деятелей. Умение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</c:v>
                </c:pt>
                <c:pt idx="12">
                  <c:v>12. Умение устанавливать причинно-следственные связи;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</c:v>
                </c:pt>
              </c:strCache>
            </c:strRef>
          </c:cat>
          <c:val>
            <c:numRef>
              <c:f>'Диаграмма 6 ДПР'!#REF!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5-4E52-B75E-8E14087C1880}"/>
            </c:ext>
          </c:extLst>
        </c:ser>
        <c:ser>
          <c:idx val="1"/>
          <c:order val="1"/>
          <c:tx>
            <c:strRef>
              <c:f>'ИС 11 Диаграмма ДПР'!$B$37:$B$38</c:f>
              <c:strCache>
                <c:ptCount val="1"/>
                <c:pt idx="0">
                  <c:v>Крым НИЖНЕГОРСКИЙ район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2.0409522138205839E-2"/>
                  <c:y val="3.4254230589173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A5-4E52-B75E-8E14087C1880}"/>
                </c:ext>
              </c:extLst>
            </c:dLbl>
            <c:dLbl>
              <c:idx val="3"/>
              <c:layout>
                <c:manualLayout>
                  <c:x val="-4.3244311381936225E-3"/>
                  <c:y val="-1.57070253655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A5-4E52-B75E-8E14087C1880}"/>
                </c:ext>
              </c:extLst>
            </c:dLbl>
            <c:dLbl>
              <c:idx val="4"/>
              <c:layout>
                <c:manualLayout>
                  <c:x val="-2.827929752393577E-3"/>
                  <c:y val="7.767920996971734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A5-4E52-B75E-8E14087C1880}"/>
                </c:ext>
              </c:extLst>
            </c:dLbl>
            <c:dLbl>
              <c:idx val="5"/>
              <c:layout>
                <c:manualLayout>
                  <c:x val="1.0679230150275267E-3"/>
                  <c:y val="-8.4545565209452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A5-4E52-B75E-8E14087C1880}"/>
                </c:ext>
              </c:extLst>
            </c:dLbl>
            <c:dLbl>
              <c:idx val="6"/>
              <c:layout>
                <c:manualLayout>
                  <c:x val="-2.6999070040498313E-2"/>
                  <c:y val="4.609741952516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A5-4E52-B75E-8E14087C1880}"/>
                </c:ext>
              </c:extLst>
            </c:dLbl>
            <c:dLbl>
              <c:idx val="8"/>
              <c:layout>
                <c:manualLayout>
                  <c:x val="1.7541313808147576E-2"/>
                  <c:y val="6.0389689435322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A5-4E52-B75E-8E14087C1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11 Диаграмма ДПР'!$C$36:$O$36</c:f>
              <c:strCache>
                <c:ptCount val="13"/>
                <c:pt idx="0">
                  <c:v>1. Знание основных терминов.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</c:v>
                </c:pt>
                <c:pt idx="1">
                  <c:v>2.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</c:v>
                </c:pt>
                <c:pt idx="2">
                  <c:v>3. Умение проводить поиск исторической информации в источниках разного типа; различать в исторической информации факты и мнения, исторические описания и исторические объяснения.</c:v>
                </c:pt>
                <c:pt idx="3">
                  <c:v>4.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</c:v>
                </c:pt>
                <c:pt idx="4">
                  <c:v>5. Умение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целостность отечественной и всемирной ис</c:v>
                </c:pt>
                <c:pt idx="5">
                  <c:v>6. Умение работать с исторической картой, анализировать историческую информацию, представленную в разных знаковых системах (текст, карта, таблица, схема, аудиовизуальный ряд). Знание/понимание основных фактов, процессов и явлений, характеризующих целостнос</c:v>
                </c:pt>
                <c:pt idx="6">
                  <c:v>7. Умение работать с исторической картой, анализировать историческую информацию, представленную в разных знаковых системах (текст, карта, таблица, схема, аудиовизуальный ряд). Знание/понимание основных фактов, процессов и явлений, характеризующих целостнос</c:v>
                </c:pt>
                <c:pt idx="7">
                  <c:v>8. Умение работать с иллюстративным материалом (знание фактов истории культуры), анализировать историческую информацию, представленную в разных знаковых системах (текст, карта, таблица, схема, аудиовизуальный ряд).   Знание/понимание основных фактов, проце</c:v>
                </c:pt>
                <c:pt idx="8">
                  <c:v>9. Умение работать с иллюстративным материалом (знание фактов истории культуры), анализировать историческую информацию, представленную в разных знаковых системах (текст, карта, таблица, схема, аудиовизуальный ряд).  Знание/понимание основных фактов, процес</c:v>
                </c:pt>
                <c:pt idx="9">
                  <c:v>10K1. Знание истории родного края.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</c:v>
                </c:pt>
                <c:pt idx="10">
                  <c:v>10K2. Знание истории родного края. Умение различать в исторической информации факты и мнения, исторические описания и исторические объяснения; систематизировать разнообразную историческую информацию на основе своих представлений об общих закономерностях ис</c:v>
                </c:pt>
                <c:pt idx="11">
                  <c:v>11. Знание исторических деятелей. Умение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</c:v>
                </c:pt>
                <c:pt idx="12">
                  <c:v>12. Умение устанавливать причинно-следственные связи;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</c:v>
                </c:pt>
              </c:strCache>
            </c:strRef>
          </c:cat>
          <c:val>
            <c:numRef>
              <c:f>'ИС 11 Диаграмма ДПР'!$C$37:$O$37</c:f>
              <c:numCache>
                <c:formatCode>0</c:formatCode>
                <c:ptCount val="13"/>
                <c:pt idx="0">
                  <c:v>87.65</c:v>
                </c:pt>
                <c:pt idx="1">
                  <c:v>79.45</c:v>
                </c:pt>
                <c:pt idx="2">
                  <c:v>74.599999999999994</c:v>
                </c:pt>
                <c:pt idx="3">
                  <c:v>77.47</c:v>
                </c:pt>
                <c:pt idx="4">
                  <c:v>76.86</c:v>
                </c:pt>
                <c:pt idx="5">
                  <c:v>83.16</c:v>
                </c:pt>
                <c:pt idx="6">
                  <c:v>79.930000000000007</c:v>
                </c:pt>
                <c:pt idx="7">
                  <c:v>77.400000000000006</c:v>
                </c:pt>
                <c:pt idx="8">
                  <c:v>76.17</c:v>
                </c:pt>
                <c:pt idx="9">
                  <c:v>69.08</c:v>
                </c:pt>
                <c:pt idx="10">
                  <c:v>42.69</c:v>
                </c:pt>
                <c:pt idx="11">
                  <c:v>43.58</c:v>
                </c:pt>
                <c:pt idx="12">
                  <c:v>38.83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A5-4E52-B75E-8E14087C18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34584"/>
        <c:axId val="577730976"/>
      </c:barChart>
      <c:lineChart>
        <c:grouping val="standard"/>
        <c:varyColors val="0"/>
        <c:ser>
          <c:idx val="2"/>
          <c:order val="2"/>
          <c:tx>
            <c:strRef>
              <c:f>'ИС 11 Диаграмма ДПР'!$B$38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755586494866752E-2"/>
                  <c:y val="-1.444247862753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A5-4E52-B75E-8E14087C1880}"/>
                </c:ext>
              </c:extLst>
            </c:dLbl>
            <c:dLbl>
              <c:idx val="1"/>
              <c:layout>
                <c:manualLayout>
                  <c:x val="-3.9843144484377299E-2"/>
                  <c:y val="1.4181686422495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A5-4E52-B75E-8E14087C1880}"/>
                </c:ext>
              </c:extLst>
            </c:dLbl>
            <c:dLbl>
              <c:idx val="2"/>
              <c:layout>
                <c:manualLayout>
                  <c:x val="-2.3195871889279782E-2"/>
                  <c:y val="-1.6909113041890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A5-4E52-B75E-8E14087C1880}"/>
                </c:ext>
              </c:extLst>
            </c:dLbl>
            <c:dLbl>
              <c:idx val="3"/>
              <c:layout>
                <c:manualLayout>
                  <c:x val="-3.3341313324996888E-2"/>
                  <c:y val="4.137682785800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A5-4E52-B75E-8E14087C1880}"/>
                </c:ext>
              </c:extLst>
            </c:dLbl>
            <c:dLbl>
              <c:idx val="4"/>
              <c:layout>
                <c:manualLayout>
                  <c:x val="-3.663942958447796E-2"/>
                  <c:y val="3.148775468281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A5-4E52-B75E-8E14087C1880}"/>
                </c:ext>
              </c:extLst>
            </c:dLbl>
            <c:dLbl>
              <c:idx val="5"/>
              <c:layout>
                <c:manualLayout>
                  <c:x val="-3.3477089441361373E-2"/>
                  <c:y val="-3.4991973401908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A5-4E52-B75E-8E14087C1880}"/>
                </c:ext>
              </c:extLst>
            </c:dLbl>
            <c:dLbl>
              <c:idx val="6"/>
              <c:layout>
                <c:manualLayout>
                  <c:x val="-1.8213357680599666E-2"/>
                  <c:y val="-2.4155875774129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A5-4E52-B75E-8E14087C1880}"/>
                </c:ext>
              </c:extLst>
            </c:dLbl>
            <c:dLbl>
              <c:idx val="7"/>
              <c:layout>
                <c:manualLayout>
                  <c:x val="8.2447145255922921E-3"/>
                  <c:y val="-1.2077937887064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A5-4E52-B75E-8E14087C1880}"/>
                </c:ext>
              </c:extLst>
            </c:dLbl>
            <c:dLbl>
              <c:idx val="12"/>
              <c:layout>
                <c:manualLayout>
                  <c:x val="-2.9459710184392789E-2"/>
                  <c:y val="1.6909113041890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A5-4E52-B75E-8E14087C1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'ИС 11 Диаграмма ДПР'!$B$36:$O$37</c:f>
              <c:multiLvlStrCache>
                <c:ptCount val="14"/>
                <c:lvl>
                  <c:pt idx="0">
                    <c:v>Крым</c:v>
                  </c:pt>
                  <c:pt idx="1">
                    <c:v>88</c:v>
                  </c:pt>
                  <c:pt idx="2">
                    <c:v>79</c:v>
                  </c:pt>
                  <c:pt idx="3">
                    <c:v>75</c:v>
                  </c:pt>
                  <c:pt idx="4">
                    <c:v>77</c:v>
                  </c:pt>
                  <c:pt idx="5">
                    <c:v>77</c:v>
                  </c:pt>
                  <c:pt idx="6">
                    <c:v>83</c:v>
                  </c:pt>
                  <c:pt idx="7">
                    <c:v>80</c:v>
                  </c:pt>
                  <c:pt idx="8">
                    <c:v>77</c:v>
                  </c:pt>
                  <c:pt idx="9">
                    <c:v>76</c:v>
                  </c:pt>
                  <c:pt idx="10">
                    <c:v>69</c:v>
                  </c:pt>
                  <c:pt idx="11">
                    <c:v>43</c:v>
                  </c:pt>
                  <c:pt idx="12">
                    <c:v>44</c:v>
                  </c:pt>
                  <c:pt idx="13">
                    <c:v>39</c:v>
                  </c:pt>
                </c:lvl>
                <c:lvl>
                  <c:pt idx="1">
                    <c:v>1. Знание основных терминов.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</c:v>
                  </c:pt>
                  <c:pt idx="2">
                    <c:v>2.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</c:v>
                  </c:pt>
                  <c:pt idx="3">
                    <c:v>3. Умение проводить поиск исторической информации в источниках разного типа; различать в исторической информации факты и мнения, исторические описания и исторические объяснения.</c:v>
                  </c:pt>
                  <c:pt idx="4">
                    <c:v>4.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</c:v>
                  </c:pt>
                  <c:pt idx="5">
                    <c:v>5. Умение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целостность отечественной и всемирной ис</c:v>
                  </c:pt>
                  <c:pt idx="6">
                    <c:v>6. Умение работать с исторической картой, анализировать историческую информацию, представленную в разных знаковых системах (текст, карта, таблица, схема, аудиовизуальный ряд). Знание/понимание основных фактов, процессов и явлений, характеризующих целостнос</c:v>
                  </c:pt>
                  <c:pt idx="7">
                    <c:v>7. Умение работать с исторической картой, анализировать историческую информацию, представленную в разных знаковых системах (текст, карта, таблица, схема, аудиовизуальный ряд). Знание/понимание основных фактов, процессов и явлений, характеризующих целостнос</c:v>
                  </c:pt>
                  <c:pt idx="8">
                    <c:v>8. Умение работать с иллюстративным материалом (знание фактов истории культуры), анализировать историческую информацию, представленную в разных знаковых системах (текст, карта, таблица, схема, аудиовизуальный ряд).   Знание/понимание основных фактов, проце</c:v>
                  </c:pt>
                  <c:pt idx="9">
                    <c:v>9. Умение работать с иллюстративным материалом (знание фактов истории культуры), анализировать историческую информацию, представленную в разных знаковых системах (текст, карта, таблица, схема, аудиовизуальный ряд).  Знание/понимание основных фактов, процес</c:v>
                  </c:pt>
                  <c:pt idx="10">
                    <c:v>10K1. Знание истории родного края.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</c:v>
                  </c:pt>
                  <c:pt idx="11">
                    <c:v>10K2. Знание истории родного края. Умение различать в исторической информации факты и мнения, исторические описания и исторические объяснения; систематизировать разнообразную историческую информацию на основе своих представлений об общих закономерностях ис</c:v>
                  </c:pt>
                  <c:pt idx="12">
                    <c:v>11. Знание исторических деятелей. Умение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</c:v>
                  </c:pt>
                  <c:pt idx="13">
                    <c:v>12. Умение устанавливать причинно-следственные связи;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</c:v>
                  </c:pt>
                </c:lvl>
              </c:multiLvlStrCache>
            </c:multiLvlStrRef>
          </c:cat>
          <c:val>
            <c:numRef>
              <c:f>'ИС 11 Диаграмма ДПР'!$C$38:$O$38</c:f>
              <c:numCache>
                <c:formatCode>0</c:formatCode>
                <c:ptCount val="13"/>
                <c:pt idx="0">
                  <c:v>81.819999999999993</c:v>
                </c:pt>
                <c:pt idx="1">
                  <c:v>75.760000000000005</c:v>
                </c:pt>
                <c:pt idx="2">
                  <c:v>81.819999999999993</c:v>
                </c:pt>
                <c:pt idx="3">
                  <c:v>72.73</c:v>
                </c:pt>
                <c:pt idx="4">
                  <c:v>56.06</c:v>
                </c:pt>
                <c:pt idx="5">
                  <c:v>75.760000000000005</c:v>
                </c:pt>
                <c:pt idx="6">
                  <c:v>84.85</c:v>
                </c:pt>
                <c:pt idx="7">
                  <c:v>77.27</c:v>
                </c:pt>
                <c:pt idx="8">
                  <c:v>45.45</c:v>
                </c:pt>
                <c:pt idx="9">
                  <c:v>36.36</c:v>
                </c:pt>
                <c:pt idx="10">
                  <c:v>21.21</c:v>
                </c:pt>
                <c:pt idx="11">
                  <c:v>28.79</c:v>
                </c:pt>
                <c:pt idx="12">
                  <c:v>27.27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DA5-4E52-B75E-8E14087C18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555672"/>
        <c:axId val="517555016"/>
      </c:lineChart>
      <c:catAx>
        <c:axId val="57773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0976"/>
        <c:crosses val="autoZero"/>
        <c:auto val="1"/>
        <c:lblAlgn val="ctr"/>
        <c:lblOffset val="100"/>
        <c:noMultiLvlLbl val="0"/>
      </c:catAx>
      <c:valAx>
        <c:axId val="5777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4584"/>
        <c:crosses val="autoZero"/>
        <c:crossBetween val="between"/>
      </c:valAx>
      <c:valAx>
        <c:axId val="5175550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517555672"/>
        <c:crosses val="max"/>
        <c:crossBetween val="between"/>
      </c:valAx>
      <c:catAx>
        <c:axId val="5175556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175550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Сравнение отметок ВПР по ИСТОРИИ в 5 классе </a:t>
            </a:r>
          </a:p>
          <a:p>
            <a:pPr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в 2024 с отметками по журналу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'ИС 5 объективность'!$C$3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CC7-4478-B40D-7522CFC4CB3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CC7-4478-B40D-7522CFC4CB3E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CC7-4478-B40D-7522CFC4CB3E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CC7-4478-B40D-7522CFC4CB3E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CC7-4478-B40D-7522CFC4CB3E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CC7-4478-B40D-7522CFC4CB3E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CCC7-4478-B40D-7522CFC4CB3E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CCC7-4478-B40D-7522CFC4CB3E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CCC7-4478-B40D-7522CFC4CB3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C7-4478-B40D-7522CFC4CB3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7-4478-B40D-7522CFC4CB3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CC7-4478-B40D-7522CFC4CB3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C7-4478-B40D-7522CFC4CB3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CC7-4478-B40D-7522CFC4CB3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C7-4478-B40D-7522CFC4CB3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CC7-4478-B40D-7522CFC4CB3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CC7-4478-B40D-7522CFC4CB3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CC7-4478-B40D-7522CFC4CB3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CC7-4478-B40D-7522CFC4CB3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CC7-4478-B40D-7522CFC4CB3E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C7-4478-B40D-7522CFC4CB3E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CC7-4478-B40D-7522CFC4CB3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C7-4478-B40D-7522CFC4CB3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C7-4478-B40D-7522CFC4CB3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CC7-4478-B40D-7522CFC4CB3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C7-4478-B40D-7522CFC4CB3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C7-4478-B40D-7522CFC4CB3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CC7-4478-B40D-7522CFC4CB3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C7-4478-B40D-7522CFC4CB3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C7-4478-B40D-7522CFC4C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5 объективность'!$B$4:$B$26</c:f>
              <c:strCache>
                <c:ptCount val="23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Дрофинская СОШ</c:v>
                </c:pt>
                <c:pt idx="4">
                  <c:v>Емельяновская СОШ</c:v>
                </c:pt>
                <c:pt idx="5">
                  <c:v>Желябовская СОШ</c:v>
                </c:pt>
                <c:pt idx="6">
                  <c:v>Жемчужинская СОШДС</c:v>
                </c:pt>
                <c:pt idx="7">
                  <c:v>Зоркинская СОШДС</c:v>
                </c:pt>
                <c:pt idx="8">
                  <c:v>Ивановская СОШ</c:v>
                </c:pt>
                <c:pt idx="9">
                  <c:v>Изобильненская СОШДС</c:v>
                </c:pt>
                <c:pt idx="10">
                  <c:v>Косточковская СОШ</c:v>
                </c:pt>
                <c:pt idx="11">
                  <c:v>Лиственская СОШ</c:v>
                </c:pt>
                <c:pt idx="12">
                  <c:v>Михайловская СОШ</c:v>
                </c:pt>
                <c:pt idx="13">
                  <c:v>Нижнегорская СОШ № 2</c:v>
                </c:pt>
                <c:pt idx="14">
                  <c:v>Нижнегорская школа-гимназия  </c:v>
                </c:pt>
                <c:pt idx="15">
                  <c:v>Нижнегорская школа-лицей № 1</c:v>
                </c:pt>
                <c:pt idx="16">
                  <c:v>Новогригорьевская СОШДС</c:v>
                </c:pt>
                <c:pt idx="17">
                  <c:v>Охотская СОШ</c:v>
                </c:pt>
                <c:pt idx="18">
                  <c:v>Пшеничненская СОШ</c:v>
                </c:pt>
                <c:pt idx="19">
                  <c:v>Садовская СОШ</c:v>
                </c:pt>
                <c:pt idx="20">
                  <c:v>Уваровская СОШДС</c:v>
                </c:pt>
                <c:pt idx="21">
                  <c:v>Червоновская СОШДС</c:v>
                </c:pt>
                <c:pt idx="22">
                  <c:v>Чкаловская СОШ</c:v>
                </c:pt>
              </c:strCache>
            </c:strRef>
          </c:cat>
          <c:val>
            <c:numRef>
              <c:f>'ИС 5 объективность'!$C$4:$C$26</c:f>
              <c:numCache>
                <c:formatCode>0</c:formatCode>
                <c:ptCount val="23"/>
                <c:pt idx="0">
                  <c:v>23.21</c:v>
                </c:pt>
                <c:pt idx="1">
                  <c:v>28.7</c:v>
                </c:pt>
                <c:pt idx="2">
                  <c:v>22.22</c:v>
                </c:pt>
                <c:pt idx="3">
                  <c:v>25</c:v>
                </c:pt>
                <c:pt idx="4">
                  <c:v>14.29</c:v>
                </c:pt>
                <c:pt idx="5">
                  <c:v>10.71</c:v>
                </c:pt>
                <c:pt idx="6">
                  <c:v>28.57</c:v>
                </c:pt>
                <c:pt idx="7">
                  <c:v>11.11</c:v>
                </c:pt>
                <c:pt idx="8">
                  <c:v>10</c:v>
                </c:pt>
                <c:pt idx="9">
                  <c:v>0</c:v>
                </c:pt>
                <c:pt idx="10">
                  <c:v>7.69</c:v>
                </c:pt>
                <c:pt idx="11">
                  <c:v>20</c:v>
                </c:pt>
                <c:pt idx="12">
                  <c:v>75</c:v>
                </c:pt>
                <c:pt idx="13">
                  <c:v>8.89</c:v>
                </c:pt>
                <c:pt idx="14">
                  <c:v>58.54</c:v>
                </c:pt>
                <c:pt idx="15">
                  <c:v>52.17</c:v>
                </c:pt>
                <c:pt idx="16">
                  <c:v>6.67</c:v>
                </c:pt>
                <c:pt idx="17">
                  <c:v>37.5</c:v>
                </c:pt>
                <c:pt idx="18">
                  <c:v>0</c:v>
                </c:pt>
                <c:pt idx="19">
                  <c:v>56.1</c:v>
                </c:pt>
                <c:pt idx="20">
                  <c:v>8.33</c:v>
                </c:pt>
                <c:pt idx="21">
                  <c:v>15</c:v>
                </c:pt>
                <c:pt idx="22">
                  <c:v>13.04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CC7-4478-B40D-7522CFC4CB3E}"/>
            </c:ext>
          </c:extLst>
        </c:ser>
        <c:ser>
          <c:idx val="1"/>
          <c:order val="1"/>
          <c:tx>
            <c:strRef>
              <c:f>'ИС 5 объективность'!$D$3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0-CCC7-4478-B40D-7522CFC4CB3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2-CCC7-4478-B40D-7522CFC4CB3E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4-CCC7-4478-B40D-7522CFC4CB3E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6-CCC7-4478-B40D-7522CFC4CB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5 объективность'!$B$4:$B$26</c:f>
              <c:strCache>
                <c:ptCount val="23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Дрофинская СОШ</c:v>
                </c:pt>
                <c:pt idx="4">
                  <c:v>Емельяновская СОШ</c:v>
                </c:pt>
                <c:pt idx="5">
                  <c:v>Желябовская СОШ</c:v>
                </c:pt>
                <c:pt idx="6">
                  <c:v>Жемчужинская СОШДС</c:v>
                </c:pt>
                <c:pt idx="7">
                  <c:v>Зоркинская СОШДС</c:v>
                </c:pt>
                <c:pt idx="8">
                  <c:v>Ивановская СОШ</c:v>
                </c:pt>
                <c:pt idx="9">
                  <c:v>Изобильненская СОШДС</c:v>
                </c:pt>
                <c:pt idx="10">
                  <c:v>Косточковская СОШ</c:v>
                </c:pt>
                <c:pt idx="11">
                  <c:v>Лиственская СОШ</c:v>
                </c:pt>
                <c:pt idx="12">
                  <c:v>Михайловская СОШ</c:v>
                </c:pt>
                <c:pt idx="13">
                  <c:v>Нижнегорская СОШ № 2</c:v>
                </c:pt>
                <c:pt idx="14">
                  <c:v>Нижнегорская школа-гимназия  </c:v>
                </c:pt>
                <c:pt idx="15">
                  <c:v>Нижнегорская школа-лицей № 1</c:v>
                </c:pt>
                <c:pt idx="16">
                  <c:v>Новогригорьевская СОШДС</c:v>
                </c:pt>
                <c:pt idx="17">
                  <c:v>Охотская СОШ</c:v>
                </c:pt>
                <c:pt idx="18">
                  <c:v>Пшеничненская СОШ</c:v>
                </c:pt>
                <c:pt idx="19">
                  <c:v>Садовская СОШ</c:v>
                </c:pt>
                <c:pt idx="20">
                  <c:v>Уваровская СОШДС</c:v>
                </c:pt>
                <c:pt idx="21">
                  <c:v>Червоновская СОШДС</c:v>
                </c:pt>
                <c:pt idx="22">
                  <c:v>Чкаловская СОШ</c:v>
                </c:pt>
              </c:strCache>
            </c:strRef>
          </c:cat>
          <c:val>
            <c:numRef>
              <c:f>'ИС 5 объективность'!$D$4:$D$26</c:f>
              <c:numCache>
                <c:formatCode>0</c:formatCode>
                <c:ptCount val="23"/>
                <c:pt idx="0">
                  <c:v>69.36</c:v>
                </c:pt>
                <c:pt idx="1">
                  <c:v>69.28</c:v>
                </c:pt>
                <c:pt idx="2">
                  <c:v>77.78</c:v>
                </c:pt>
                <c:pt idx="3">
                  <c:v>75</c:v>
                </c:pt>
                <c:pt idx="4">
                  <c:v>85.71</c:v>
                </c:pt>
                <c:pt idx="5">
                  <c:v>89.29</c:v>
                </c:pt>
                <c:pt idx="6">
                  <c:v>71.430000000000007</c:v>
                </c:pt>
                <c:pt idx="7">
                  <c:v>88.89</c:v>
                </c:pt>
                <c:pt idx="8">
                  <c:v>90</c:v>
                </c:pt>
                <c:pt idx="9">
                  <c:v>100</c:v>
                </c:pt>
                <c:pt idx="10">
                  <c:v>84.62</c:v>
                </c:pt>
                <c:pt idx="11">
                  <c:v>80</c:v>
                </c:pt>
                <c:pt idx="12">
                  <c:v>25</c:v>
                </c:pt>
                <c:pt idx="13">
                  <c:v>86.67</c:v>
                </c:pt>
                <c:pt idx="14">
                  <c:v>41.46</c:v>
                </c:pt>
                <c:pt idx="15">
                  <c:v>41.3</c:v>
                </c:pt>
                <c:pt idx="16">
                  <c:v>86.67</c:v>
                </c:pt>
                <c:pt idx="17">
                  <c:v>62.5</c:v>
                </c:pt>
                <c:pt idx="18">
                  <c:v>100</c:v>
                </c:pt>
                <c:pt idx="19">
                  <c:v>41.46</c:v>
                </c:pt>
                <c:pt idx="20">
                  <c:v>91.67</c:v>
                </c:pt>
                <c:pt idx="21">
                  <c:v>85</c:v>
                </c:pt>
                <c:pt idx="22">
                  <c:v>82.61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CCC7-4478-B40D-7522CFC4CB3E}"/>
            </c:ext>
          </c:extLst>
        </c:ser>
        <c:ser>
          <c:idx val="2"/>
          <c:order val="2"/>
          <c:tx>
            <c:strRef>
              <c:f>'ИС 5 объективность'!$E$3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'ИС 5 объективность'!$B$4:$B$26</c:f>
              <c:strCache>
                <c:ptCount val="23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Дрофинская СОШ</c:v>
                </c:pt>
                <c:pt idx="4">
                  <c:v>Емельяновская СОШ</c:v>
                </c:pt>
                <c:pt idx="5">
                  <c:v>Желябовская СОШ</c:v>
                </c:pt>
                <c:pt idx="6">
                  <c:v>Жемчужинская СОШДС</c:v>
                </c:pt>
                <c:pt idx="7">
                  <c:v>Зоркинская СОШДС</c:v>
                </c:pt>
                <c:pt idx="8">
                  <c:v>Ивановская СОШ</c:v>
                </c:pt>
                <c:pt idx="9">
                  <c:v>Изобильненская СОШДС</c:v>
                </c:pt>
                <c:pt idx="10">
                  <c:v>Косточковская СОШ</c:v>
                </c:pt>
                <c:pt idx="11">
                  <c:v>Лиственская СОШ</c:v>
                </c:pt>
                <c:pt idx="12">
                  <c:v>Михайловская СОШ</c:v>
                </c:pt>
                <c:pt idx="13">
                  <c:v>Нижнегорская СОШ № 2</c:v>
                </c:pt>
                <c:pt idx="14">
                  <c:v>Нижнегорская школа-гимназия  </c:v>
                </c:pt>
                <c:pt idx="15">
                  <c:v>Нижнегорская школа-лицей № 1</c:v>
                </c:pt>
                <c:pt idx="16">
                  <c:v>Новогригорьевская СОШДС</c:v>
                </c:pt>
                <c:pt idx="17">
                  <c:v>Охотская СОШ</c:v>
                </c:pt>
                <c:pt idx="18">
                  <c:v>Пшеничненская СОШ</c:v>
                </c:pt>
                <c:pt idx="19">
                  <c:v>Садовская СОШ</c:v>
                </c:pt>
                <c:pt idx="20">
                  <c:v>Уваровская СОШДС</c:v>
                </c:pt>
                <c:pt idx="21">
                  <c:v>Червоновская СОШДС</c:v>
                </c:pt>
                <c:pt idx="22">
                  <c:v>Чкаловская СОШ</c:v>
                </c:pt>
              </c:strCache>
            </c:strRef>
          </c:cat>
          <c:val>
            <c:numRef>
              <c:f>'ИС 5 объективность'!$E$4:$E$26</c:f>
              <c:numCache>
                <c:formatCode>0</c:formatCode>
                <c:ptCount val="23"/>
                <c:pt idx="0">
                  <c:v>7.43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7.69</c:v>
                </c:pt>
                <c:pt idx="11">
                  <c:v>0</c:v>
                </c:pt>
                <c:pt idx="12">
                  <c:v>0</c:v>
                </c:pt>
                <c:pt idx="13">
                  <c:v>4.4400000000000004</c:v>
                </c:pt>
                <c:pt idx="14">
                  <c:v>0</c:v>
                </c:pt>
                <c:pt idx="15">
                  <c:v>6.52</c:v>
                </c:pt>
                <c:pt idx="16">
                  <c:v>6.67</c:v>
                </c:pt>
                <c:pt idx="17">
                  <c:v>0</c:v>
                </c:pt>
                <c:pt idx="18">
                  <c:v>0</c:v>
                </c:pt>
                <c:pt idx="19">
                  <c:v>2.44</c:v>
                </c:pt>
                <c:pt idx="20">
                  <c:v>0</c:v>
                </c:pt>
                <c:pt idx="21">
                  <c:v>0</c:v>
                </c:pt>
                <c:pt idx="22">
                  <c:v>4.3499999999999996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CC7-4478-B40D-7522CFC4C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926920"/>
        <c:axId val="599931840"/>
      </c:barChart>
      <c:catAx>
        <c:axId val="5999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31840"/>
        <c:crosses val="autoZero"/>
        <c:auto val="1"/>
        <c:lblAlgn val="ctr"/>
        <c:lblOffset val="100"/>
        <c:noMultiLvlLbl val="0"/>
      </c:catAx>
      <c:valAx>
        <c:axId val="599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368540611255711"/>
          <c:y val="0.17175552665799743"/>
          <c:w val="0.41819042692656111"/>
          <c:h val="3.97381471659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B641B">
        <a:lumMod val="20000"/>
        <a:lumOff val="8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Доля обучающихся 5 классов, выполнивших ВПР по ИСТОРИИ в 2024 году</a:t>
            </a:r>
          </a:p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в разрезе ЗАДАНИЙ в сравнении с показателями по Крыму</a:t>
            </a:r>
          </a:p>
        </c:rich>
      </c:tx>
      <c:layout>
        <c:manualLayout>
          <c:xMode val="edge"/>
          <c:yMode val="edge"/>
          <c:x val="0.17620997689854265"/>
          <c:y val="6.2529044542964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93128089004902"/>
          <c:y val="0.17134663244266879"/>
          <c:w val="0.86177631062962912"/>
          <c:h val="0.35804724409448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6 ДПР'!#REF!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'ИС 5 Диаграмма ДПР'!$C$36:$I$36</c:f>
              <c:strCache>
                <c:ptCount val="7"/>
                <c:pt idx="0">
                  <c:v>1.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1">
                  <c:v>2. Смысловое чтение</c:v>
                </c:pt>
                <c:pt idx="2">
                  <c:v>3.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</c:v>
                </c:pt>
                <c:pt idx="3">
                  <c:v>4. 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</c:v>
                </c:pt>
                <c:pt idx="4">
                  <c:v>5. 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</c:v>
                </c:pt>
                <c:pt idx="5">
                  <c:v>6.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выводы; владение основами самоконтроля, самооценки, принятия решений и осуществления осознанного выбора в у</c:v>
                </c:pt>
                <c:pt idx="6">
                  <c:v>7.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</c:strCache>
            </c:strRef>
          </c:cat>
          <c:val>
            <c:numRef>
              <c:f>'Диаграмма 6 ДПР'!#REF!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1-4EFF-86C0-F76D77016ACE}"/>
            </c:ext>
          </c:extLst>
        </c:ser>
        <c:ser>
          <c:idx val="1"/>
          <c:order val="1"/>
          <c:tx>
            <c:strRef>
              <c:f>'ИС 5 Диаграмма ДПР'!$B$37:$B$38</c:f>
              <c:strCache>
                <c:ptCount val="1"/>
                <c:pt idx="0">
                  <c:v>Крым НИЖНЕГОРСКИЙ район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5 Диаграмма ДПР'!$C$36:$I$36</c:f>
              <c:strCache>
                <c:ptCount val="7"/>
                <c:pt idx="0">
                  <c:v>1.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1">
                  <c:v>2. Смысловое чтение</c:v>
                </c:pt>
                <c:pt idx="2">
                  <c:v>3.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</c:v>
                </c:pt>
                <c:pt idx="3">
                  <c:v>4. 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</c:v>
                </c:pt>
                <c:pt idx="4">
                  <c:v>5. 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</c:v>
                </c:pt>
                <c:pt idx="5">
                  <c:v>6.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выводы; владение основами самоконтроля, самооценки, принятия решений и осуществления осознанного выбора в у</c:v>
                </c:pt>
                <c:pt idx="6">
                  <c:v>7.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</c:strCache>
            </c:strRef>
          </c:cat>
          <c:val>
            <c:numRef>
              <c:f>'ИС 5 Диаграмма ДПР'!$C$37:$I$37</c:f>
              <c:numCache>
                <c:formatCode>0</c:formatCode>
                <c:ptCount val="7"/>
                <c:pt idx="0">
                  <c:v>77.83</c:v>
                </c:pt>
                <c:pt idx="1">
                  <c:v>85.23</c:v>
                </c:pt>
                <c:pt idx="2">
                  <c:v>58.91</c:v>
                </c:pt>
                <c:pt idx="3">
                  <c:v>47.61</c:v>
                </c:pt>
                <c:pt idx="4">
                  <c:v>72.23</c:v>
                </c:pt>
                <c:pt idx="5">
                  <c:v>31.21</c:v>
                </c:pt>
                <c:pt idx="6">
                  <c:v>54.77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D1-4EFF-86C0-F76D77016A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34584"/>
        <c:axId val="577730976"/>
      </c:barChart>
      <c:lineChart>
        <c:grouping val="standard"/>
        <c:varyColors val="0"/>
        <c:ser>
          <c:idx val="2"/>
          <c:order val="2"/>
          <c:tx>
            <c:strRef>
              <c:f>'ИС 5 Диаграмма ДПР'!$B$38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755586494866752E-2"/>
                  <c:y val="-1.444247862753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D1-4EFF-86C0-F76D77016ACE}"/>
                </c:ext>
              </c:extLst>
            </c:dLbl>
            <c:dLbl>
              <c:idx val="1"/>
              <c:layout>
                <c:manualLayout>
                  <c:x val="-3.9843180728941295E-2"/>
                  <c:y val="-2.5675517560057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D1-4EFF-86C0-F76D77016ACE}"/>
                </c:ext>
              </c:extLst>
            </c:dLbl>
            <c:dLbl>
              <c:idx val="3"/>
              <c:layout>
                <c:manualLayout>
                  <c:x val="-3.654508356139885E-2"/>
                  <c:y val="2.5675517560057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D1-4EFF-86C0-F76D77016ACE}"/>
                </c:ext>
              </c:extLst>
            </c:dLbl>
            <c:dLbl>
              <c:idx val="4"/>
              <c:layout>
                <c:manualLayout>
                  <c:x val="-3.9843180728941295E-2"/>
                  <c:y val="-2.4070797712553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D1-4EFF-86C0-F76D77016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'ИС 5 Диаграмма ДПР'!$B$36:$I$37</c:f>
              <c:multiLvlStrCache>
                <c:ptCount val="8"/>
                <c:lvl>
                  <c:pt idx="0">
                    <c:v>Крым</c:v>
                  </c:pt>
                  <c:pt idx="1">
                    <c:v>78</c:v>
                  </c:pt>
                  <c:pt idx="2">
                    <c:v>85</c:v>
                  </c:pt>
                  <c:pt idx="3">
                    <c:v>59</c:v>
                  </c:pt>
                  <c:pt idx="4">
                    <c:v>48</c:v>
                  </c:pt>
                  <c:pt idx="5">
                    <c:v>72</c:v>
                  </c:pt>
                  <c:pt idx="6">
                    <c:v>31</c:v>
                  </c:pt>
                  <c:pt idx="7">
                    <c:v>55</c:v>
                  </c:pt>
                </c:lvl>
                <c:lvl>
                  <c:pt idx="1">
                    <c:v>1. Умение создавать, применять и преобразовывать знаки и символы, модели и схемы для решения учебных и познавательных задач</c:v>
                  </c:pt>
                  <c:pt idx="2">
                    <c:v>2. Смысловое чтение</c:v>
                  </c:pt>
                  <c:pt idx="3">
                    <c:v>3.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</c:v>
                  </c:pt>
                  <c:pt idx="4">
                    <c:v>4. 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</c:v>
                  </c:pt>
                  <c:pt idx="5">
                    <c:v>5. 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</c:v>
                  </c:pt>
                  <c:pt idx="6">
                    <c:v>6.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выводы; владение основами самоконтроля, самооценки, принятия решений и осуществления осознанного выбора в у</c:v>
                  </c:pt>
                  <c:pt idx="7">
                    <c:v>7.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  </c:pt>
                </c:lvl>
              </c:multiLvlStrCache>
            </c:multiLvlStrRef>
          </c:cat>
          <c:val>
            <c:numRef>
              <c:f>'ИС 5 Диаграмма ДПР'!$C$38:$I$38</c:f>
              <c:numCache>
                <c:formatCode>0</c:formatCode>
                <c:ptCount val="7"/>
                <c:pt idx="0">
                  <c:v>78.03</c:v>
                </c:pt>
                <c:pt idx="1">
                  <c:v>87.22</c:v>
                </c:pt>
                <c:pt idx="2">
                  <c:v>55.38</c:v>
                </c:pt>
                <c:pt idx="3">
                  <c:v>44.47</c:v>
                </c:pt>
                <c:pt idx="4">
                  <c:v>76.459999999999994</c:v>
                </c:pt>
                <c:pt idx="5">
                  <c:v>23.88</c:v>
                </c:pt>
                <c:pt idx="6">
                  <c:v>53.66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D1-4EFF-86C0-F76D77016A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555672"/>
        <c:axId val="517555016"/>
      </c:lineChart>
      <c:catAx>
        <c:axId val="57773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0976"/>
        <c:crosses val="autoZero"/>
        <c:auto val="1"/>
        <c:lblAlgn val="ctr"/>
        <c:lblOffset val="100"/>
        <c:noMultiLvlLbl val="0"/>
      </c:catAx>
      <c:valAx>
        <c:axId val="5777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4584"/>
        <c:crosses val="autoZero"/>
        <c:crossBetween val="between"/>
      </c:valAx>
      <c:valAx>
        <c:axId val="5175550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517555672"/>
        <c:crosses val="max"/>
        <c:crossBetween val="between"/>
      </c:valAx>
      <c:catAx>
        <c:axId val="5175556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175550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Итоги</a:t>
            </a:r>
            <a:r>
              <a:rPr lang="ru-RU" baseline="0">
                <a:solidFill>
                  <a:srgbClr val="002060"/>
                </a:solidFill>
              </a:rPr>
              <a:t> ВПР по ИСТОРИИ в 6 классах в 2024 году </a:t>
            </a:r>
            <a:endParaRPr lang="ru-RU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'ИС 6 диаграмма'!$C$2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89-4F2D-8C04-C9E81C877C9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89-4F2D-8C04-C9E81C877C99}"/>
              </c:ext>
            </c:extLst>
          </c:dPt>
          <c:dPt>
            <c:idx val="8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89-4F2D-8C04-C9E81C877C99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89-4F2D-8C04-C9E81C877C99}"/>
              </c:ext>
            </c:extLst>
          </c:dPt>
          <c:dPt>
            <c:idx val="16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589-4F2D-8C04-C9E81C877C99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589-4F2D-8C04-C9E81C877C99}"/>
              </c:ext>
            </c:extLst>
          </c:dPt>
          <c:dLbls>
            <c:dLbl>
              <c:idx val="0"/>
              <c:layout>
                <c:manualLayout>
                  <c:x val="1.5281756482683545E-3"/>
                  <c:y val="0.17112299465240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89-4F2D-8C04-C9E81C877C99}"/>
                </c:ext>
              </c:extLst>
            </c:dLbl>
            <c:dLbl>
              <c:idx val="1"/>
              <c:layout>
                <c:manualLayout>
                  <c:x val="0"/>
                  <c:y val="0.1663695781342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89-4F2D-8C04-C9E81C877C99}"/>
                </c:ext>
              </c:extLst>
            </c:dLbl>
            <c:dLbl>
              <c:idx val="2"/>
              <c:layout>
                <c:manualLayout>
                  <c:x val="-2.801622990570791E-17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89-4F2D-8C04-C9E81C877C99}"/>
                </c:ext>
              </c:extLst>
            </c:dLbl>
            <c:dLbl>
              <c:idx val="3"/>
              <c:layout>
                <c:manualLayout>
                  <c:x val="-1.5281756482683545E-3"/>
                  <c:y val="0.14260249554367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89-4F2D-8C04-C9E81C877C99}"/>
                </c:ext>
              </c:extLst>
            </c:dLbl>
            <c:dLbl>
              <c:idx val="4"/>
              <c:layout>
                <c:manualLayout>
                  <c:x val="-2.801622990570791E-17"/>
                  <c:y val="9.982174688057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89-4F2D-8C04-C9E81C877C99}"/>
                </c:ext>
              </c:extLst>
            </c:dLbl>
            <c:dLbl>
              <c:idx val="5"/>
              <c:layout>
                <c:manualLayout>
                  <c:x val="3.0563512965366526E-3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89-4F2D-8C04-C9E81C877C99}"/>
                </c:ext>
              </c:extLst>
            </c:dLbl>
            <c:dLbl>
              <c:idx val="6"/>
              <c:layout>
                <c:manualLayout>
                  <c:x val="0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89-4F2D-8C04-C9E81C877C99}"/>
                </c:ext>
              </c:extLst>
            </c:dLbl>
            <c:dLbl>
              <c:idx val="7"/>
              <c:layout>
                <c:manualLayout>
                  <c:x val="0"/>
                  <c:y val="8.79382055852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89-4F2D-8C04-C9E81C877C99}"/>
                </c:ext>
              </c:extLst>
            </c:dLbl>
            <c:dLbl>
              <c:idx val="8"/>
              <c:layout>
                <c:manualLayout>
                  <c:x val="0"/>
                  <c:y val="7.605466428995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89-4F2D-8C04-C9E81C877C99}"/>
                </c:ext>
              </c:extLst>
            </c:dLbl>
            <c:dLbl>
              <c:idx val="9"/>
              <c:layout>
                <c:manualLayout>
                  <c:x val="7.640878241341716E-3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89-4F2D-8C04-C9E81C877C99}"/>
                </c:ext>
              </c:extLst>
            </c:dLbl>
            <c:dLbl>
              <c:idx val="10"/>
              <c:layout>
                <c:manualLayout>
                  <c:x val="4.584526944805007E-3"/>
                  <c:y val="0.1497326203208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89-4F2D-8C04-C9E81C877C99}"/>
                </c:ext>
              </c:extLst>
            </c:dLbl>
            <c:dLbl>
              <c:idx val="11"/>
              <c:layout>
                <c:manualLayout>
                  <c:x val="-3.0563512965367089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89-4F2D-8C04-C9E81C877C99}"/>
                </c:ext>
              </c:extLst>
            </c:dLbl>
            <c:dLbl>
              <c:idx val="12"/>
              <c:layout>
                <c:manualLayout>
                  <c:x val="-1.1206491962283164E-16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89-4F2D-8C04-C9E81C877C99}"/>
                </c:ext>
              </c:extLst>
            </c:dLbl>
            <c:dLbl>
              <c:idx val="13"/>
              <c:layout>
                <c:manualLayout>
                  <c:x val="0"/>
                  <c:y val="0.1045751633986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89-4F2D-8C04-C9E81C877C99}"/>
                </c:ext>
              </c:extLst>
            </c:dLbl>
            <c:dLbl>
              <c:idx val="14"/>
              <c:layout>
                <c:manualLayout>
                  <c:x val="3.0563512965367089E-3"/>
                  <c:y val="9.269162210338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89-4F2D-8C04-C9E81C877C99}"/>
                </c:ext>
              </c:extLst>
            </c:dLbl>
            <c:dLbl>
              <c:idx val="15"/>
              <c:layout>
                <c:manualLayout>
                  <c:x val="-1.1206491962283164E-16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89-4F2D-8C04-C9E81C877C99}"/>
                </c:ext>
              </c:extLst>
            </c:dLbl>
            <c:dLbl>
              <c:idx val="16"/>
              <c:layout>
                <c:manualLayout>
                  <c:x val="0"/>
                  <c:y val="9.98217468805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89-4F2D-8C04-C9E81C877C99}"/>
                </c:ext>
              </c:extLst>
            </c:dLbl>
            <c:dLbl>
              <c:idx val="17"/>
              <c:layout>
                <c:manualLayout>
                  <c:x val="1.5281756482683545E-3"/>
                  <c:y val="0.1188354129530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89-4F2D-8C04-C9E81C877C99}"/>
                </c:ext>
              </c:extLst>
            </c:dLbl>
            <c:dLbl>
              <c:idx val="18"/>
              <c:layout>
                <c:manualLayout>
                  <c:x val="0"/>
                  <c:y val="0.109328579916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89-4F2D-8C04-C9E81C877C99}"/>
                </c:ext>
              </c:extLst>
            </c:dLbl>
            <c:dLbl>
              <c:idx val="19"/>
              <c:layout>
                <c:manualLayout>
                  <c:x val="-1.2590494176897367E-3"/>
                  <c:y val="8.318478906714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89-4F2D-8C04-C9E81C877C99}"/>
                </c:ext>
              </c:extLst>
            </c:dLbl>
            <c:dLbl>
              <c:idx val="20"/>
              <c:layout>
                <c:manualLayout>
                  <c:x val="-1.1206491962283164E-16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89-4F2D-8C04-C9E81C877C99}"/>
                </c:ext>
              </c:extLst>
            </c:dLbl>
            <c:dLbl>
              <c:idx val="21"/>
              <c:layout>
                <c:manualLayout>
                  <c:x val="-3.0563512965368208E-3"/>
                  <c:y val="0.1330956625074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89-4F2D-8C04-C9E81C877C99}"/>
                </c:ext>
              </c:extLst>
            </c:dLbl>
            <c:dLbl>
              <c:idx val="22"/>
              <c:layout>
                <c:manualLayout>
                  <c:x val="-1.5281756482683545E-3"/>
                  <c:y val="0.109328579916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89-4F2D-8C04-C9E81C877C99}"/>
                </c:ext>
              </c:extLst>
            </c:dLbl>
            <c:dLbl>
              <c:idx val="23"/>
              <c:layout>
                <c:manualLayout>
                  <c:x val="-4.5845269448050634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89-4F2D-8C04-C9E81C877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6 диаграмма'!$B$3:$B$21</c:f>
              <c:strCache>
                <c:ptCount val="19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Акимовская СОШ</c:v>
                </c:pt>
                <c:pt idx="4">
                  <c:v>Емельяновская СОШ</c:v>
                </c:pt>
                <c:pt idx="5">
                  <c:v>Желябовская СОШ</c:v>
                </c:pt>
                <c:pt idx="6">
                  <c:v>Зоркинская СОШДС</c:v>
                </c:pt>
                <c:pt idx="7">
                  <c:v>Изобильненская СОШДС</c:v>
                </c:pt>
                <c:pt idx="8">
                  <c:v>Косточковская СОШ</c:v>
                </c:pt>
                <c:pt idx="9">
                  <c:v>Михайловская СОШ</c:v>
                </c:pt>
                <c:pt idx="10">
                  <c:v>Нижнегорская СОШ № 2</c:v>
                </c:pt>
                <c:pt idx="11">
                  <c:v>Нижнегорская школа-гимназия  </c:v>
                </c:pt>
                <c:pt idx="12">
                  <c:v>Нижнегорская школа-лицей № 1</c:v>
                </c:pt>
                <c:pt idx="13">
                  <c:v>Новогригорьевская СОШДС</c:v>
                </c:pt>
                <c:pt idx="14">
                  <c:v>Охотская СОШ</c:v>
                </c:pt>
                <c:pt idx="15">
                  <c:v>Пшеничненская СОШ</c:v>
                </c:pt>
                <c:pt idx="16">
                  <c:v>Садовская СОШ</c:v>
                </c:pt>
                <c:pt idx="17">
                  <c:v>Червоновская СОШДС</c:v>
                </c:pt>
                <c:pt idx="18">
                  <c:v>Чкаловская СОШ</c:v>
                </c:pt>
              </c:strCache>
            </c:strRef>
          </c:cat>
          <c:val>
            <c:numRef>
              <c:f>'ИС 6 диаграмма'!$C$3:$C$21</c:f>
              <c:numCache>
                <c:formatCode>0</c:formatCode>
                <c:ptCount val="19"/>
                <c:pt idx="0">
                  <c:v>52.209999999999994</c:v>
                </c:pt>
                <c:pt idx="1">
                  <c:v>60.24</c:v>
                </c:pt>
                <c:pt idx="2">
                  <c:v>57.99</c:v>
                </c:pt>
                <c:pt idx="3">
                  <c:v>76.92</c:v>
                </c:pt>
                <c:pt idx="4">
                  <c:v>40</c:v>
                </c:pt>
                <c:pt idx="5">
                  <c:v>94.11</c:v>
                </c:pt>
                <c:pt idx="6">
                  <c:v>58.82</c:v>
                </c:pt>
                <c:pt idx="7">
                  <c:v>63.64</c:v>
                </c:pt>
                <c:pt idx="8">
                  <c:v>31.25</c:v>
                </c:pt>
                <c:pt idx="9">
                  <c:v>54.540000000000006</c:v>
                </c:pt>
                <c:pt idx="10">
                  <c:v>77.78</c:v>
                </c:pt>
                <c:pt idx="11">
                  <c:v>84.62</c:v>
                </c:pt>
                <c:pt idx="12">
                  <c:v>33.33</c:v>
                </c:pt>
                <c:pt idx="13">
                  <c:v>60</c:v>
                </c:pt>
                <c:pt idx="14">
                  <c:v>45.45</c:v>
                </c:pt>
                <c:pt idx="15">
                  <c:v>42.86</c:v>
                </c:pt>
                <c:pt idx="16">
                  <c:v>31.25</c:v>
                </c:pt>
                <c:pt idx="17">
                  <c:v>66.66</c:v>
                </c:pt>
                <c:pt idx="18">
                  <c:v>55.56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589-4F2D-8C04-C9E81C877C99}"/>
            </c:ext>
          </c:extLst>
        </c:ser>
        <c:ser>
          <c:idx val="1"/>
          <c:order val="1"/>
          <c:tx>
            <c:strRef>
              <c:f>'ИС 6 диаграмма'!$D$2</c:f>
              <c:strCache>
                <c:ptCount val="1"/>
                <c:pt idx="0">
                  <c:v>Успешность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8589-4F2D-8C04-C9E81C877C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8589-4F2D-8C04-C9E81C877C9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8589-4F2D-8C04-C9E81C877C9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8589-4F2D-8C04-C9E81C877C99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8589-4F2D-8C04-C9E81C877C99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8589-4F2D-8C04-C9E81C877C99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8589-4F2D-8C04-C9E81C877C9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8589-4F2D-8C04-C9E81C877C99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8589-4F2D-8C04-C9E81C877C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6 диаграмма'!$B$3:$B$21</c:f>
              <c:strCache>
                <c:ptCount val="19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Акимовская СОШ</c:v>
                </c:pt>
                <c:pt idx="4">
                  <c:v>Емельяновская СОШ</c:v>
                </c:pt>
                <c:pt idx="5">
                  <c:v>Желябовская СОШ</c:v>
                </c:pt>
                <c:pt idx="6">
                  <c:v>Зоркинская СОШДС</c:v>
                </c:pt>
                <c:pt idx="7">
                  <c:v>Изобильненская СОШДС</c:v>
                </c:pt>
                <c:pt idx="8">
                  <c:v>Косточковская СОШ</c:v>
                </c:pt>
                <c:pt idx="9">
                  <c:v>Михайловская СОШ</c:v>
                </c:pt>
                <c:pt idx="10">
                  <c:v>Нижнегорская СОШ № 2</c:v>
                </c:pt>
                <c:pt idx="11">
                  <c:v>Нижнегорская школа-гимназия  </c:v>
                </c:pt>
                <c:pt idx="12">
                  <c:v>Нижнегорская школа-лицей № 1</c:v>
                </c:pt>
                <c:pt idx="13">
                  <c:v>Новогригорьевская СОШДС</c:v>
                </c:pt>
                <c:pt idx="14">
                  <c:v>Охотская СОШ</c:v>
                </c:pt>
                <c:pt idx="15">
                  <c:v>Пшеничненская СОШ</c:v>
                </c:pt>
                <c:pt idx="16">
                  <c:v>Садовская СОШ</c:v>
                </c:pt>
                <c:pt idx="17">
                  <c:v>Червоновская СОШДС</c:v>
                </c:pt>
                <c:pt idx="18">
                  <c:v>Чкаловская СОШ</c:v>
                </c:pt>
              </c:strCache>
            </c:strRef>
          </c:cat>
          <c:val>
            <c:numRef>
              <c:f>'ИС 6 диаграмма'!$D$3:$D$21</c:f>
              <c:numCache>
                <c:formatCode>0</c:formatCode>
                <c:ptCount val="19"/>
                <c:pt idx="0">
                  <c:v>94.48</c:v>
                </c:pt>
                <c:pt idx="1">
                  <c:v>97.670000000000016</c:v>
                </c:pt>
                <c:pt idx="2">
                  <c:v>97.31</c:v>
                </c:pt>
                <c:pt idx="3">
                  <c:v>100</c:v>
                </c:pt>
                <c:pt idx="4">
                  <c:v>90</c:v>
                </c:pt>
                <c:pt idx="5">
                  <c:v>99.990000000000009</c:v>
                </c:pt>
                <c:pt idx="6">
                  <c:v>99.99</c:v>
                </c:pt>
                <c:pt idx="7">
                  <c:v>100</c:v>
                </c:pt>
                <c:pt idx="8">
                  <c:v>100</c:v>
                </c:pt>
                <c:pt idx="9">
                  <c:v>99.990000000000009</c:v>
                </c:pt>
                <c:pt idx="10">
                  <c:v>100</c:v>
                </c:pt>
                <c:pt idx="11">
                  <c:v>100</c:v>
                </c:pt>
                <c:pt idx="12">
                  <c:v>93.33</c:v>
                </c:pt>
                <c:pt idx="13">
                  <c:v>100</c:v>
                </c:pt>
                <c:pt idx="14">
                  <c:v>90.9</c:v>
                </c:pt>
                <c:pt idx="15">
                  <c:v>100</c:v>
                </c:pt>
                <c:pt idx="16">
                  <c:v>87.5</c:v>
                </c:pt>
                <c:pt idx="17">
                  <c:v>99.99</c:v>
                </c:pt>
                <c:pt idx="1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8589-4F2D-8C04-C9E81C877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7087464"/>
        <c:axId val="537088120"/>
        <c:axId val="0"/>
      </c:bar3DChart>
      <c:catAx>
        <c:axId val="53708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8120"/>
        <c:crosses val="autoZero"/>
        <c:auto val="1"/>
        <c:lblAlgn val="ctr"/>
        <c:lblOffset val="100"/>
        <c:noMultiLvlLbl val="0"/>
      </c:catAx>
      <c:valAx>
        <c:axId val="537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rgbClr val="0070C0"/>
                </a:solidFill>
              </a:rPr>
              <a:t>Итоги ВПР по ИСТОРИИ в 6 классах </a:t>
            </a:r>
          </a:p>
          <a:p>
            <a:pPr>
              <a:defRPr b="1">
                <a:solidFill>
                  <a:srgbClr val="0070C0"/>
                </a:solidFill>
              </a:defRPr>
            </a:pPr>
            <a:r>
              <a:rPr lang="ru-RU" b="1">
                <a:solidFill>
                  <a:srgbClr val="0070C0"/>
                </a:solidFill>
              </a:rPr>
              <a:t>в 2024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rgbClr val="0070C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'ИС 6 диаграмма'!$B$3</c:f>
              <c:strCache>
                <c:ptCount val="1"/>
                <c:pt idx="0">
                  <c:v>Р Ф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6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6 диаграмма'!$C$3:$D$3</c:f>
              <c:numCache>
                <c:formatCode>0</c:formatCode>
                <c:ptCount val="2"/>
                <c:pt idx="0">
                  <c:v>52.209999999999994</c:v>
                </c:pt>
                <c:pt idx="1">
                  <c:v>94.48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6-40D6-AD20-95EDD619A33E}"/>
            </c:ext>
          </c:extLst>
        </c:ser>
        <c:ser>
          <c:idx val="1"/>
          <c:order val="1"/>
          <c:tx>
            <c:strRef>
              <c:f>'ИС 6 диаграмма'!$B$4</c:f>
              <c:strCache>
                <c:ptCount val="1"/>
                <c:pt idx="0">
                  <c:v>К Р Ы М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6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6 диаграмма'!$C$4:$D$4</c:f>
              <c:numCache>
                <c:formatCode>0</c:formatCode>
                <c:ptCount val="2"/>
                <c:pt idx="0">
                  <c:v>60.24</c:v>
                </c:pt>
                <c:pt idx="1">
                  <c:v>97.670000000000016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6-40D6-AD20-95EDD619A33E}"/>
            </c:ext>
          </c:extLst>
        </c:ser>
        <c:ser>
          <c:idx val="2"/>
          <c:order val="2"/>
          <c:tx>
            <c:strRef>
              <c:f>'ИС 6 диаграмма'!$B$5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6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'ИС 6 диаграмма'!$C$5:$D$5</c:f>
              <c:numCache>
                <c:formatCode>0</c:formatCode>
                <c:ptCount val="2"/>
                <c:pt idx="0">
                  <c:v>57.99</c:v>
                </c:pt>
                <c:pt idx="1">
                  <c:v>97.31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6-40D6-AD20-95EDD619A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663704"/>
        <c:axId val="601662392"/>
      </c:barChart>
      <c:catAx>
        <c:axId val="601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2392"/>
        <c:crosses val="autoZero"/>
        <c:auto val="1"/>
        <c:lblAlgn val="ctr"/>
        <c:lblOffset val="100"/>
        <c:noMultiLvlLbl val="0"/>
      </c:catAx>
      <c:valAx>
        <c:axId val="6016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2060"/>
                </a:solidFill>
              </a:rPr>
              <a:t>Сравнение отметок ВПР по ИСТОРИИ в 6 классе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b="1">
                <a:solidFill>
                  <a:srgbClr val="002060"/>
                </a:solidFill>
              </a:rPr>
              <a:t>в 2024 с отметками по журналу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'ИС 6 объективность'!$C$3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B11-48C4-86CB-354D8918779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B11-48C4-86CB-354D8918779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B11-48C4-86CB-354D89187792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B11-48C4-86CB-354D89187792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B11-48C4-86CB-354D89187792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B11-48C4-86CB-354D89187792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CB11-48C4-86CB-354D89187792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CB11-48C4-86CB-354D89187792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CB11-48C4-86CB-354D89187792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CB11-48C4-86CB-354D8918779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1-48C4-86CB-354D8918779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11-48C4-86CB-354D8918779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B11-48C4-86CB-354D8918779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B11-48C4-86CB-354D8918779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B11-48C4-86CB-354D8918779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B11-48C4-86CB-354D8918779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11-48C4-86CB-354D89187792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B11-48C4-86CB-354D8918779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B11-48C4-86CB-354D89187792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B11-48C4-86CB-354D8918779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11-48C4-86CB-354D89187792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B11-48C4-86CB-354D89187792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11-48C4-86CB-354D89187792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11-48C4-86CB-354D89187792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B11-48C4-86CB-354D89187792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11-48C4-86CB-354D89187792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11-48C4-86CB-354D89187792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B11-48C4-86CB-354D89187792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11-48C4-86CB-354D89187792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11-48C4-86CB-354D89187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6 объективность'!$B$4:$B$21</c:f>
              <c:strCache>
                <c:ptCount val="18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Емельяновская СОШ</c:v>
                </c:pt>
                <c:pt idx="4">
                  <c:v>Желябовская СОШ</c:v>
                </c:pt>
                <c:pt idx="5">
                  <c:v>Зоркинская СОШДС</c:v>
                </c:pt>
                <c:pt idx="6">
                  <c:v>Изобильненская СОШДС</c:v>
                </c:pt>
                <c:pt idx="7">
                  <c:v>Косточковская СОШ</c:v>
                </c:pt>
                <c:pt idx="8">
                  <c:v>Михайловская СОШ</c:v>
                </c:pt>
                <c:pt idx="9">
                  <c:v>Нижнегорская СОШ № 2</c:v>
                </c:pt>
                <c:pt idx="10">
                  <c:v>Нижнегорская школа-гимназия  </c:v>
                </c:pt>
                <c:pt idx="11">
                  <c:v>Нижнегорская школа-лицей № 1</c:v>
                </c:pt>
                <c:pt idx="12">
                  <c:v>Новогригорьевская СОШДС</c:v>
                </c:pt>
                <c:pt idx="13">
                  <c:v>Охотская СОШ</c:v>
                </c:pt>
                <c:pt idx="14">
                  <c:v>Пшеничненская СОШ</c:v>
                </c:pt>
                <c:pt idx="15">
                  <c:v>Садовская СОШ</c:v>
                </c:pt>
                <c:pt idx="16">
                  <c:v>Червоновская СОШДС</c:v>
                </c:pt>
                <c:pt idx="17">
                  <c:v>Чкаловская СОШ</c:v>
                </c:pt>
              </c:strCache>
            </c:strRef>
          </c:cat>
          <c:val>
            <c:numRef>
              <c:f>'ИС 6 объективность'!$C$4:$C$21</c:f>
              <c:numCache>
                <c:formatCode>0</c:formatCode>
                <c:ptCount val="18"/>
                <c:pt idx="0">
                  <c:v>21.26</c:v>
                </c:pt>
                <c:pt idx="1">
                  <c:v>18.07</c:v>
                </c:pt>
                <c:pt idx="2">
                  <c:v>30.77</c:v>
                </c:pt>
                <c:pt idx="3">
                  <c:v>0</c:v>
                </c:pt>
                <c:pt idx="4">
                  <c:v>5.88</c:v>
                </c:pt>
                <c:pt idx="5">
                  <c:v>11.76</c:v>
                </c:pt>
                <c:pt idx="6">
                  <c:v>0</c:v>
                </c:pt>
                <c:pt idx="7">
                  <c:v>12.5</c:v>
                </c:pt>
                <c:pt idx="8">
                  <c:v>45.45</c:v>
                </c:pt>
                <c:pt idx="9">
                  <c:v>16.670000000000002</c:v>
                </c:pt>
                <c:pt idx="10">
                  <c:v>30.77</c:v>
                </c:pt>
                <c:pt idx="11">
                  <c:v>26.67</c:v>
                </c:pt>
                <c:pt idx="12">
                  <c:v>5</c:v>
                </c:pt>
                <c:pt idx="13">
                  <c:v>27.27</c:v>
                </c:pt>
                <c:pt idx="14">
                  <c:v>7.14</c:v>
                </c:pt>
                <c:pt idx="15">
                  <c:v>50</c:v>
                </c:pt>
                <c:pt idx="16">
                  <c:v>11.11</c:v>
                </c:pt>
                <c:pt idx="17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B11-48C4-86CB-354D89187792}"/>
            </c:ext>
          </c:extLst>
        </c:ser>
        <c:ser>
          <c:idx val="1"/>
          <c:order val="1"/>
          <c:tx>
            <c:strRef>
              <c:f>'ИС 6 объективность'!$D$3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0-CB11-48C4-86CB-354D89187792}"/>
              </c:ext>
            </c:extLst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2-CB11-48C4-86CB-354D89187792}"/>
              </c:ext>
            </c:extLst>
          </c:dPt>
          <c:dPt>
            <c:idx val="3"/>
            <c:invertIfNegative val="0"/>
            <c:bubble3D val="0"/>
            <c:spPr>
              <a:solidFill>
                <a:srgbClr val="00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4-CB11-48C4-86CB-354D89187792}"/>
              </c:ext>
            </c:extLst>
          </c:dPt>
          <c:dPt>
            <c:idx val="6"/>
            <c:invertIfNegative val="0"/>
            <c:bubble3D val="0"/>
            <c:spPr>
              <a:solidFill>
                <a:srgbClr val="00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6-CB11-48C4-86CB-354D89187792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8-CB11-48C4-86CB-354D89187792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A-CB11-48C4-86CB-354D891877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6 объективность'!$B$4:$B$21</c:f>
              <c:strCache>
                <c:ptCount val="18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Емельяновская СОШ</c:v>
                </c:pt>
                <c:pt idx="4">
                  <c:v>Желябовская СОШ</c:v>
                </c:pt>
                <c:pt idx="5">
                  <c:v>Зоркинская СОШДС</c:v>
                </c:pt>
                <c:pt idx="6">
                  <c:v>Изобильненская СОШДС</c:v>
                </c:pt>
                <c:pt idx="7">
                  <c:v>Косточковская СОШ</c:v>
                </c:pt>
                <c:pt idx="8">
                  <c:v>Михайловская СОШ</c:v>
                </c:pt>
                <c:pt idx="9">
                  <c:v>Нижнегорская СОШ № 2</c:v>
                </c:pt>
                <c:pt idx="10">
                  <c:v>Нижнегорская школа-гимназия  </c:v>
                </c:pt>
                <c:pt idx="11">
                  <c:v>Нижнегорская школа-лицей № 1</c:v>
                </c:pt>
                <c:pt idx="12">
                  <c:v>Новогригорьевская СОШДС</c:v>
                </c:pt>
                <c:pt idx="13">
                  <c:v>Охотская СОШ</c:v>
                </c:pt>
                <c:pt idx="14">
                  <c:v>Пшеничненская СОШ</c:v>
                </c:pt>
                <c:pt idx="15">
                  <c:v>Садовская СОШ</c:v>
                </c:pt>
                <c:pt idx="16">
                  <c:v>Червоновская СОШДС</c:v>
                </c:pt>
                <c:pt idx="17">
                  <c:v>Чкаловская СОШ</c:v>
                </c:pt>
              </c:strCache>
            </c:strRef>
          </c:cat>
          <c:val>
            <c:numRef>
              <c:f>'ИС 6 объективность'!$D$4:$D$21</c:f>
              <c:numCache>
                <c:formatCode>0</c:formatCode>
                <c:ptCount val="18"/>
                <c:pt idx="0">
                  <c:v>71.11</c:v>
                </c:pt>
                <c:pt idx="1">
                  <c:v>76.89</c:v>
                </c:pt>
                <c:pt idx="2">
                  <c:v>61.54</c:v>
                </c:pt>
                <c:pt idx="3">
                  <c:v>100</c:v>
                </c:pt>
                <c:pt idx="4">
                  <c:v>64.709999999999994</c:v>
                </c:pt>
                <c:pt idx="5">
                  <c:v>88.24</c:v>
                </c:pt>
                <c:pt idx="6">
                  <c:v>100</c:v>
                </c:pt>
                <c:pt idx="7">
                  <c:v>81.25</c:v>
                </c:pt>
                <c:pt idx="8">
                  <c:v>54.55</c:v>
                </c:pt>
                <c:pt idx="9">
                  <c:v>77.78</c:v>
                </c:pt>
                <c:pt idx="10">
                  <c:v>69.23</c:v>
                </c:pt>
                <c:pt idx="11">
                  <c:v>60</c:v>
                </c:pt>
                <c:pt idx="12">
                  <c:v>90</c:v>
                </c:pt>
                <c:pt idx="13">
                  <c:v>72.73</c:v>
                </c:pt>
                <c:pt idx="14">
                  <c:v>85.71</c:v>
                </c:pt>
                <c:pt idx="15">
                  <c:v>50</c:v>
                </c:pt>
                <c:pt idx="16">
                  <c:v>88.89</c:v>
                </c:pt>
                <c:pt idx="17">
                  <c:v>83.33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CB11-48C4-86CB-354D89187792}"/>
            </c:ext>
          </c:extLst>
        </c:ser>
        <c:ser>
          <c:idx val="2"/>
          <c:order val="2"/>
          <c:tx>
            <c:strRef>
              <c:f>'ИС 6 объективность'!$E$3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'ИС 6 объективность'!$B$4:$B$21</c:f>
              <c:strCache>
                <c:ptCount val="18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Емельяновская СОШ</c:v>
                </c:pt>
                <c:pt idx="4">
                  <c:v>Желябовская СОШ</c:v>
                </c:pt>
                <c:pt idx="5">
                  <c:v>Зоркинская СОШДС</c:v>
                </c:pt>
                <c:pt idx="6">
                  <c:v>Изобильненская СОШДС</c:v>
                </c:pt>
                <c:pt idx="7">
                  <c:v>Косточковская СОШ</c:v>
                </c:pt>
                <c:pt idx="8">
                  <c:v>Михайловская СОШ</c:v>
                </c:pt>
                <c:pt idx="9">
                  <c:v>Нижнегорская СОШ № 2</c:v>
                </c:pt>
                <c:pt idx="10">
                  <c:v>Нижнегорская школа-гимназия  </c:v>
                </c:pt>
                <c:pt idx="11">
                  <c:v>Нижнегорская школа-лицей № 1</c:v>
                </c:pt>
                <c:pt idx="12">
                  <c:v>Новогригорьевская СОШДС</c:v>
                </c:pt>
                <c:pt idx="13">
                  <c:v>Охотская СОШ</c:v>
                </c:pt>
                <c:pt idx="14">
                  <c:v>Пшеничненская СОШ</c:v>
                </c:pt>
                <c:pt idx="15">
                  <c:v>Садовская СОШ</c:v>
                </c:pt>
                <c:pt idx="16">
                  <c:v>Червоновская СОШДС</c:v>
                </c:pt>
                <c:pt idx="17">
                  <c:v>Чкаловская СОШ</c:v>
                </c:pt>
              </c:strCache>
            </c:strRef>
          </c:cat>
          <c:val>
            <c:numRef>
              <c:f>'ИС 6 объективность'!$E$4:$E$21</c:f>
              <c:numCache>
                <c:formatCode>0</c:formatCode>
                <c:ptCount val="18"/>
                <c:pt idx="0">
                  <c:v>7.63</c:v>
                </c:pt>
                <c:pt idx="1">
                  <c:v>5.04</c:v>
                </c:pt>
                <c:pt idx="2">
                  <c:v>7.69</c:v>
                </c:pt>
                <c:pt idx="3">
                  <c:v>0</c:v>
                </c:pt>
                <c:pt idx="4">
                  <c:v>29.41</c:v>
                </c:pt>
                <c:pt idx="5">
                  <c:v>0</c:v>
                </c:pt>
                <c:pt idx="6">
                  <c:v>0</c:v>
                </c:pt>
                <c:pt idx="7">
                  <c:v>6.25</c:v>
                </c:pt>
                <c:pt idx="8">
                  <c:v>0</c:v>
                </c:pt>
                <c:pt idx="9">
                  <c:v>5.56</c:v>
                </c:pt>
                <c:pt idx="10">
                  <c:v>0</c:v>
                </c:pt>
                <c:pt idx="11">
                  <c:v>13.33</c:v>
                </c:pt>
                <c:pt idx="12">
                  <c:v>5</c:v>
                </c:pt>
                <c:pt idx="13">
                  <c:v>0</c:v>
                </c:pt>
                <c:pt idx="14">
                  <c:v>7.14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CB11-48C4-86CB-354D89187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926920"/>
        <c:axId val="599931840"/>
      </c:barChart>
      <c:catAx>
        <c:axId val="5999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31840"/>
        <c:crosses val="autoZero"/>
        <c:auto val="1"/>
        <c:lblAlgn val="ctr"/>
        <c:lblOffset val="100"/>
        <c:noMultiLvlLbl val="0"/>
      </c:catAx>
      <c:valAx>
        <c:axId val="599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368540611255711"/>
          <c:y val="0.17175552665799743"/>
          <c:w val="0.41819042692656111"/>
          <c:h val="3.97381471659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Доля обучающихся 6 классов, выполнивших ВПР по ИСТОРИИ в 2024 году</a:t>
            </a:r>
          </a:p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в разрезе ЗАДАНИЙ в сравнении с показателями по Крыму</a:t>
            </a:r>
          </a:p>
        </c:rich>
      </c:tx>
      <c:layout>
        <c:manualLayout>
          <c:xMode val="edge"/>
          <c:yMode val="edge"/>
          <c:x val="0.17620997689854265"/>
          <c:y val="6.2529044542964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93128089004902"/>
          <c:y val="0.17134663244266879"/>
          <c:w val="0.86177631062962912"/>
          <c:h val="0.4325570435569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6 ДПР'!#REF!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'ИС 6 Диаграмма ДПР'!$C$36:$J$36</c:f>
              <c:strCache>
                <c:ptCount val="8"/>
                <c:pt idx="0">
                  <c:v>1. Умение создавать, применять и преобразовывать знаки и символы, модели и схемы для решения учебных и познавательных задач. Работать с изобразительными историческими источниками, понимать и интерпретировать содержащуюся в них информацию</c:v>
                </c:pt>
                <c:pt idx="1">
                  <c:v>2. Смысловое чтение. Проводить поиск информации в исторических текстах, материальных исторических памятниках Средневековья</c:v>
                </c:pt>
                <c:pt idx="2">
                  <c:v>3.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</c:v>
                </c:pt>
                <c:pt idx="3">
                  <c:v>4. 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деятельности. Давать оценку событиям и лично</c:v>
                </c:pt>
                <c:pt idx="4">
                  <c:v>5. 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</c:v>
                </c:pt>
                <c:pt idx="5">
                  <c:v>6. Умение объединять предметы и явления в группы по определенным признакам, сравнивать, классифицировать и обобщать факты и явления. 	Раскрывать характерные, существенные черты ценностей, господствовавших в средневековых обществах, религиозных воззрений, п</c:v>
                </c:pt>
                <c:pt idx="6">
                  <c:v>7. Умение объединять предметы и явления в группы по определенным признакам, сравнивать, классифицировать и обобщать факты и явления.	 Локализовать во времени общие рамки и события Средневековья, этапы становления и развития Российского государства</c:v>
                </c:pt>
                <c:pt idx="7">
                  <c:v>8. Умение создавать обобщения, классифицировать, самостоятельно выбирать основания и критерии для классификации. Уметь взаимодействовать с людьми другой культуры, национальной и религиозной принадлежности на основе ценностей современного российского общест</c:v>
                </c:pt>
              </c:strCache>
            </c:strRef>
          </c:cat>
          <c:val>
            <c:numRef>
              <c:f>'Диаграмма 6 ДПР'!#REF!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1-499D-9FA3-30A52C08797E}"/>
            </c:ext>
          </c:extLst>
        </c:ser>
        <c:ser>
          <c:idx val="1"/>
          <c:order val="1"/>
          <c:tx>
            <c:strRef>
              <c:f>'ИС 6 Диаграмма ДПР'!$B$37:$B$38</c:f>
              <c:strCache>
                <c:ptCount val="1"/>
                <c:pt idx="0">
                  <c:v>Крым НИЖНЕГОРСКИЙ район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1.4526035201616024E-2"/>
                  <c:y val="-1.1233038932525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E1-499D-9FA3-30A52C08797E}"/>
                </c:ext>
              </c:extLst>
            </c:dLbl>
            <c:dLbl>
              <c:idx val="4"/>
              <c:layout>
                <c:manualLayout>
                  <c:x val="2.9052070403231871E-2"/>
                  <c:y val="8.023599237517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E1-499D-9FA3-30A52C087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 6 Диаграмма ДПР'!$C$36:$J$36</c:f>
              <c:strCache>
                <c:ptCount val="8"/>
                <c:pt idx="0">
                  <c:v>1. Умение создавать, применять и преобразовывать знаки и символы, модели и схемы для решения учебных и познавательных задач. Работать с изобразительными историческими источниками, понимать и интерпретировать содержащуюся в них информацию</c:v>
                </c:pt>
                <c:pt idx="1">
                  <c:v>2. Смысловое чтение. Проводить поиск информации в исторических текстах, материальных исторических памятниках Средневековья</c:v>
                </c:pt>
                <c:pt idx="2">
                  <c:v>3.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</c:v>
                </c:pt>
                <c:pt idx="3">
                  <c:v>4. 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деятельности. Давать оценку событиям и лично</c:v>
                </c:pt>
                <c:pt idx="4">
                  <c:v>5. 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</c:v>
                </c:pt>
                <c:pt idx="5">
                  <c:v>6. Умение объединять предметы и явления в группы по определенным признакам, сравнивать, классифицировать и обобщать факты и явления. 	Раскрывать характерные, существенные черты ценностей, господствовавших в средневековых обществах, религиозных воззрений, п</c:v>
                </c:pt>
                <c:pt idx="6">
                  <c:v>7. Умение объединять предметы и явления в группы по определенным признакам, сравнивать, классифицировать и обобщать факты и явления.	 Локализовать во времени общие рамки и события Средневековья, этапы становления и развития Российского государства</c:v>
                </c:pt>
                <c:pt idx="7">
                  <c:v>8. Умение создавать обобщения, классифицировать, самостоятельно выбирать основания и критерии для классификации. Уметь взаимодействовать с людьми другой культуры, национальной и религиозной принадлежности на основе ценностей современного российского общест</c:v>
                </c:pt>
              </c:strCache>
            </c:strRef>
          </c:cat>
          <c:val>
            <c:numRef>
              <c:f>'ИС 6 Диаграмма ДПР'!$C$37:$J$37</c:f>
              <c:numCache>
                <c:formatCode>0</c:formatCode>
                <c:ptCount val="8"/>
                <c:pt idx="0">
                  <c:v>61.21</c:v>
                </c:pt>
                <c:pt idx="1">
                  <c:v>80.89</c:v>
                </c:pt>
                <c:pt idx="2">
                  <c:v>52.07</c:v>
                </c:pt>
                <c:pt idx="3">
                  <c:v>32.07</c:v>
                </c:pt>
                <c:pt idx="4">
                  <c:v>68.23</c:v>
                </c:pt>
                <c:pt idx="5">
                  <c:v>85.62</c:v>
                </c:pt>
                <c:pt idx="6">
                  <c:v>62.89</c:v>
                </c:pt>
                <c:pt idx="7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E1-499D-9FA3-30A52C0879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34584"/>
        <c:axId val="577730976"/>
      </c:barChart>
      <c:lineChart>
        <c:grouping val="standard"/>
        <c:varyColors val="0"/>
        <c:ser>
          <c:idx val="2"/>
          <c:order val="2"/>
          <c:tx>
            <c:strRef>
              <c:f>'ИС 6 Диаграмма ДПР'!$B$38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755586494866752E-2"/>
                  <c:y val="-1.444247862753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E1-499D-9FA3-30A52C08797E}"/>
                </c:ext>
              </c:extLst>
            </c:dLbl>
            <c:dLbl>
              <c:idx val="1"/>
              <c:layout>
                <c:manualLayout>
                  <c:x val="-3.9843180728941295E-2"/>
                  <c:y val="-2.5675517560057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E1-499D-9FA3-30A52C08797E}"/>
                </c:ext>
              </c:extLst>
            </c:dLbl>
            <c:dLbl>
              <c:idx val="3"/>
              <c:layout>
                <c:manualLayout>
                  <c:x val="-3.654508356139885E-2"/>
                  <c:y val="2.5675517560057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E1-499D-9FA3-30A52C08797E}"/>
                </c:ext>
              </c:extLst>
            </c:dLbl>
            <c:dLbl>
              <c:idx val="4"/>
              <c:layout>
                <c:manualLayout>
                  <c:x val="-3.9843180728941295E-2"/>
                  <c:y val="-2.4070797712553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E1-499D-9FA3-30A52C08797E}"/>
                </c:ext>
              </c:extLst>
            </c:dLbl>
            <c:dLbl>
              <c:idx val="5"/>
              <c:layout>
                <c:manualLayout>
                  <c:x val="-4.6229107029142714E-2"/>
                  <c:y val="-9.62831908502159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E1-499D-9FA3-30A52C08797E}"/>
                </c:ext>
              </c:extLst>
            </c:dLbl>
            <c:dLbl>
              <c:idx val="7"/>
              <c:layout>
                <c:manualLayout>
                  <c:x val="-3.654508356139876E-2"/>
                  <c:y val="2.4713527972302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E1-499D-9FA3-30A52C087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'ИС 6 Диаграмма ДПР'!$B$36:$J$37</c:f>
              <c:multiLvlStrCache>
                <c:ptCount val="9"/>
                <c:lvl>
                  <c:pt idx="0">
                    <c:v>Крым</c:v>
                  </c:pt>
                  <c:pt idx="1">
                    <c:v>61</c:v>
                  </c:pt>
                  <c:pt idx="2">
                    <c:v>81</c:v>
                  </c:pt>
                  <c:pt idx="3">
                    <c:v>52</c:v>
                  </c:pt>
                  <c:pt idx="4">
                    <c:v>32</c:v>
                  </c:pt>
                  <c:pt idx="5">
                    <c:v>68</c:v>
                  </c:pt>
                  <c:pt idx="6">
                    <c:v>86</c:v>
                  </c:pt>
                  <c:pt idx="7">
                    <c:v>63</c:v>
                  </c:pt>
                  <c:pt idx="8">
                    <c:v>58</c:v>
                  </c:pt>
                </c:lvl>
                <c:lvl>
                  <c:pt idx="1">
                    <c:v>1. Умение создавать, применять и преобразовывать знаки и символы, модели и схемы для решения учебных и познавательных задач. Работать с изобразительными историческими источниками, понимать и интерпретировать содержащуюся в них информацию</c:v>
                  </c:pt>
                  <c:pt idx="2">
                    <c:v>2. Смысловое чтение. Проводить поиск информации в исторических текстах, материальных исторических памятниках Средневековья</c:v>
                  </c:pt>
                  <c:pt idx="3">
                    <c:v>3.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</c:v>
                  </c:pt>
                  <c:pt idx="4">
                    <c:v>4. 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деятельности. Давать оценку событиям и лично</c:v>
                  </c:pt>
                  <c:pt idx="5">
                    <c:v>5. 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</c:v>
                  </c:pt>
                  <c:pt idx="6">
                    <c:v>6. Умение объединять предметы и явления в группы по определенным признакам, сравнивать, классифицировать и обобщать факты и явления. 	Раскрывать характерные, существенные черты ценностей, господствовавших в средневековых обществах, религиозных воззрений, п</c:v>
                  </c:pt>
                  <c:pt idx="7">
                    <c:v>7. Умение объединять предметы и явления в группы по определенным признакам, сравнивать, классифицировать и обобщать факты и явления.	 Локализовать во времени общие рамки и события Средневековья, этапы становления и развития Российского государства</c:v>
                  </c:pt>
                  <c:pt idx="8">
                    <c:v>8. Умение создавать обобщения, классифицировать, самостоятельно выбирать основания и критерии для классификации. Уметь взаимодействовать с людьми другой культуры, национальной и религиозной принадлежности на основе ценностей современного российского общест</c:v>
                  </c:pt>
                </c:lvl>
              </c:multiLvlStrCache>
            </c:multiLvlStrRef>
          </c:cat>
          <c:val>
            <c:numRef>
              <c:f>'ИС 6 Диаграмма ДПР'!$C$38:$J$38</c:f>
              <c:numCache>
                <c:formatCode>0</c:formatCode>
                <c:ptCount val="8"/>
                <c:pt idx="0">
                  <c:v>56.51</c:v>
                </c:pt>
                <c:pt idx="1">
                  <c:v>77.73</c:v>
                </c:pt>
                <c:pt idx="2">
                  <c:v>47.62</c:v>
                </c:pt>
                <c:pt idx="3">
                  <c:v>29.27</c:v>
                </c:pt>
                <c:pt idx="4">
                  <c:v>71.010000000000005</c:v>
                </c:pt>
                <c:pt idx="5">
                  <c:v>85.29</c:v>
                </c:pt>
                <c:pt idx="6">
                  <c:v>62.18</c:v>
                </c:pt>
                <c:pt idx="7">
                  <c:v>57.28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E1-499D-9FA3-30A52C0879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555672"/>
        <c:axId val="517555016"/>
      </c:lineChart>
      <c:catAx>
        <c:axId val="57773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0976"/>
        <c:crosses val="autoZero"/>
        <c:auto val="1"/>
        <c:lblAlgn val="ctr"/>
        <c:lblOffset val="100"/>
        <c:noMultiLvlLbl val="0"/>
      </c:catAx>
      <c:valAx>
        <c:axId val="5777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4584"/>
        <c:crosses val="autoZero"/>
        <c:crossBetween val="between"/>
      </c:valAx>
      <c:valAx>
        <c:axId val="5175550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517555672"/>
        <c:crosses val="max"/>
        <c:crossBetween val="between"/>
      </c:valAx>
      <c:catAx>
        <c:axId val="5175556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175550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70C0"/>
                </a:solidFill>
              </a:rPr>
              <a:t>Итоги</a:t>
            </a:r>
            <a:r>
              <a:rPr lang="ru-RU" baseline="0">
                <a:solidFill>
                  <a:srgbClr val="0070C0"/>
                </a:solidFill>
              </a:rPr>
              <a:t> ВПР по ИСТОРИИ в 7 классах в 2024 году </a:t>
            </a:r>
            <a:endParaRPr lang="ru-RU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'ИС 7 диаграмма'!$C$2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C3-48E3-AD83-7179ED02DAC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C3-48E3-AD83-7179ED02DACD}"/>
              </c:ext>
            </c:extLst>
          </c:dPt>
          <c:dPt>
            <c:idx val="4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C3-48E3-AD83-7179ED02DACD}"/>
              </c:ext>
            </c:extLst>
          </c:dPt>
          <c:dPt>
            <c:idx val="7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7C3-48E3-AD83-7179ED02DACD}"/>
              </c:ext>
            </c:extLst>
          </c:dPt>
          <c:dPt>
            <c:idx val="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7C3-48E3-AD83-7179ED02DACD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7C3-48E3-AD83-7179ED02DACD}"/>
              </c:ext>
            </c:extLst>
          </c:dPt>
          <c:dLbls>
            <c:dLbl>
              <c:idx val="0"/>
              <c:layout>
                <c:manualLayout>
                  <c:x val="1.5281756482683545E-3"/>
                  <c:y val="0.17112299465240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C3-48E3-AD83-7179ED02DACD}"/>
                </c:ext>
              </c:extLst>
            </c:dLbl>
            <c:dLbl>
              <c:idx val="1"/>
              <c:layout>
                <c:manualLayout>
                  <c:x val="0"/>
                  <c:y val="0.1663695781342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C3-48E3-AD83-7179ED02DACD}"/>
                </c:ext>
              </c:extLst>
            </c:dLbl>
            <c:dLbl>
              <c:idx val="2"/>
              <c:layout>
                <c:manualLayout>
                  <c:x val="-2.801622990570791E-17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C3-48E3-AD83-7179ED02DACD}"/>
                </c:ext>
              </c:extLst>
            </c:dLbl>
            <c:dLbl>
              <c:idx val="3"/>
              <c:layout>
                <c:manualLayout>
                  <c:x val="-1.5281756482683545E-3"/>
                  <c:y val="0.14260249554367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C3-48E3-AD83-7179ED02DACD}"/>
                </c:ext>
              </c:extLst>
            </c:dLbl>
            <c:dLbl>
              <c:idx val="4"/>
              <c:layout>
                <c:manualLayout>
                  <c:x val="-2.801622990570791E-17"/>
                  <c:y val="9.982174688057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C3-48E3-AD83-7179ED02DACD}"/>
                </c:ext>
              </c:extLst>
            </c:dLbl>
            <c:dLbl>
              <c:idx val="5"/>
              <c:layout>
                <c:manualLayout>
                  <c:x val="3.0563512965366526E-3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C3-48E3-AD83-7179ED02DACD}"/>
                </c:ext>
              </c:extLst>
            </c:dLbl>
            <c:dLbl>
              <c:idx val="6"/>
              <c:layout>
                <c:manualLayout>
                  <c:x val="0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C3-48E3-AD83-7179ED02DACD}"/>
                </c:ext>
              </c:extLst>
            </c:dLbl>
            <c:dLbl>
              <c:idx val="7"/>
              <c:layout>
                <c:manualLayout>
                  <c:x val="0"/>
                  <c:y val="8.79382055852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C3-48E3-AD83-7179ED02DACD}"/>
                </c:ext>
              </c:extLst>
            </c:dLbl>
            <c:dLbl>
              <c:idx val="8"/>
              <c:layout>
                <c:manualLayout>
                  <c:x val="0"/>
                  <c:y val="7.605466428995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C3-48E3-AD83-7179ED02DACD}"/>
                </c:ext>
              </c:extLst>
            </c:dLbl>
            <c:dLbl>
              <c:idx val="9"/>
              <c:layout>
                <c:manualLayout>
                  <c:x val="8.6547255247392677E-5"/>
                  <c:y val="8.5575530781424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C3-48E3-AD83-7179ED02DACD}"/>
                </c:ext>
              </c:extLst>
            </c:dLbl>
            <c:dLbl>
              <c:idx val="10"/>
              <c:layout>
                <c:manualLayout>
                  <c:x val="4.584526944805007E-3"/>
                  <c:y val="0.1497326203208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C3-48E3-AD83-7179ED02DACD}"/>
                </c:ext>
              </c:extLst>
            </c:dLbl>
            <c:dLbl>
              <c:idx val="11"/>
              <c:layout>
                <c:manualLayout>
                  <c:x val="-3.0563512965367089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C3-48E3-AD83-7179ED02DACD}"/>
                </c:ext>
              </c:extLst>
            </c:dLbl>
            <c:dLbl>
              <c:idx val="12"/>
              <c:layout>
                <c:manualLayout>
                  <c:x val="-1.1206491962283164E-16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C3-48E3-AD83-7179ED02DACD}"/>
                </c:ext>
              </c:extLst>
            </c:dLbl>
            <c:dLbl>
              <c:idx val="13"/>
              <c:layout>
                <c:manualLayout>
                  <c:x val="0"/>
                  <c:y val="0.1045751633986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C3-48E3-AD83-7179ED02DACD}"/>
                </c:ext>
              </c:extLst>
            </c:dLbl>
            <c:dLbl>
              <c:idx val="14"/>
              <c:layout>
                <c:manualLayout>
                  <c:x val="3.0563512965367089E-3"/>
                  <c:y val="9.269162210338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C3-48E3-AD83-7179ED02DACD}"/>
                </c:ext>
              </c:extLst>
            </c:dLbl>
            <c:dLbl>
              <c:idx val="15"/>
              <c:layout>
                <c:manualLayout>
                  <c:x val="-1.1206491962283164E-16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C3-48E3-AD83-7179ED02DACD}"/>
                </c:ext>
              </c:extLst>
            </c:dLbl>
            <c:dLbl>
              <c:idx val="16"/>
              <c:layout>
                <c:manualLayout>
                  <c:x val="0"/>
                  <c:y val="9.98217468805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C3-48E3-AD83-7179ED02DACD}"/>
                </c:ext>
              </c:extLst>
            </c:dLbl>
            <c:dLbl>
              <c:idx val="17"/>
              <c:layout>
                <c:manualLayout>
                  <c:x val="1.5281756482683545E-3"/>
                  <c:y val="0.1188354129530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7C3-48E3-AD83-7179ED02DACD}"/>
                </c:ext>
              </c:extLst>
            </c:dLbl>
            <c:dLbl>
              <c:idx val="18"/>
              <c:layout>
                <c:manualLayout>
                  <c:x val="0"/>
                  <c:y val="0.109328579916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7C3-48E3-AD83-7179ED02DACD}"/>
                </c:ext>
              </c:extLst>
            </c:dLbl>
            <c:dLbl>
              <c:idx val="19"/>
              <c:layout>
                <c:manualLayout>
                  <c:x val="-1.2590494176897367E-3"/>
                  <c:y val="8.318478906714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C3-48E3-AD83-7179ED02DACD}"/>
                </c:ext>
              </c:extLst>
            </c:dLbl>
            <c:dLbl>
              <c:idx val="20"/>
              <c:layout>
                <c:manualLayout>
                  <c:x val="-1.1206491962283164E-16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7C3-48E3-AD83-7179ED02DACD}"/>
                </c:ext>
              </c:extLst>
            </c:dLbl>
            <c:dLbl>
              <c:idx val="21"/>
              <c:layout>
                <c:manualLayout>
                  <c:x val="-3.0563512965368208E-3"/>
                  <c:y val="0.1330956625074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7C3-48E3-AD83-7179ED02DACD}"/>
                </c:ext>
              </c:extLst>
            </c:dLbl>
            <c:dLbl>
              <c:idx val="22"/>
              <c:layout>
                <c:manualLayout>
                  <c:x val="-1.5281756482683545E-3"/>
                  <c:y val="0.109328579916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7C3-48E3-AD83-7179ED02DACD}"/>
                </c:ext>
              </c:extLst>
            </c:dLbl>
            <c:dLbl>
              <c:idx val="23"/>
              <c:layout>
                <c:manualLayout>
                  <c:x val="-4.5845269448050634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7C3-48E3-AD83-7179ED02D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7 диаграмма'!$B$3:$B$15</c:f>
              <c:strCache>
                <c:ptCount val="13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Желябовская СОШ</c:v>
                </c:pt>
                <c:pt idx="4">
                  <c:v>Жемчужинская СОШДС</c:v>
                </c:pt>
                <c:pt idx="5">
                  <c:v>Ивановская СОШ</c:v>
                </c:pt>
                <c:pt idx="6">
                  <c:v>Лиственская СОШ</c:v>
                </c:pt>
                <c:pt idx="7">
                  <c:v>Михайловская СОШ</c:v>
                </c:pt>
                <c:pt idx="8">
                  <c:v>Нижнегорская школа-гимназия  </c:v>
                </c:pt>
                <c:pt idx="9">
                  <c:v>Нижнегорская школа-лицей № 1</c:v>
                </c:pt>
                <c:pt idx="10">
                  <c:v>Садовская СОШ</c:v>
                </c:pt>
                <c:pt idx="11">
                  <c:v>Червоновская СОШДС</c:v>
                </c:pt>
                <c:pt idx="12">
                  <c:v>Чкаловская СОШ</c:v>
                </c:pt>
              </c:strCache>
            </c:strRef>
          </c:cat>
          <c:val>
            <c:numRef>
              <c:f>'ИС 7 диаграмма'!$C$3:$C$15</c:f>
              <c:numCache>
                <c:formatCode>0</c:formatCode>
                <c:ptCount val="13"/>
                <c:pt idx="0">
                  <c:v>53.730000000000004</c:v>
                </c:pt>
                <c:pt idx="1">
                  <c:v>60.209999999999994</c:v>
                </c:pt>
                <c:pt idx="2">
                  <c:v>49.11</c:v>
                </c:pt>
                <c:pt idx="3">
                  <c:v>68.180000000000007</c:v>
                </c:pt>
                <c:pt idx="4">
                  <c:v>29.41</c:v>
                </c:pt>
                <c:pt idx="5">
                  <c:v>58.82</c:v>
                </c:pt>
                <c:pt idx="6">
                  <c:v>57.14</c:v>
                </c:pt>
                <c:pt idx="7">
                  <c:v>30.76</c:v>
                </c:pt>
                <c:pt idx="8">
                  <c:v>65</c:v>
                </c:pt>
                <c:pt idx="9">
                  <c:v>23.529999999999998</c:v>
                </c:pt>
                <c:pt idx="10">
                  <c:v>45</c:v>
                </c:pt>
                <c:pt idx="11">
                  <c:v>58.82</c:v>
                </c:pt>
                <c:pt idx="12">
                  <c:v>47.37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7C3-48E3-AD83-7179ED02DACD}"/>
            </c:ext>
          </c:extLst>
        </c:ser>
        <c:ser>
          <c:idx val="1"/>
          <c:order val="1"/>
          <c:tx>
            <c:strRef>
              <c:f>'ИС 7 диаграмма'!$D$2</c:f>
              <c:strCache>
                <c:ptCount val="1"/>
                <c:pt idx="0">
                  <c:v>Успешность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17C3-48E3-AD83-7179ED02DA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17C3-48E3-AD83-7179ED02DAC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17C3-48E3-AD83-7179ED02DAC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17C3-48E3-AD83-7179ED02DACD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17C3-48E3-AD83-7179ED02DAC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17C3-48E3-AD83-7179ED02DAC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17C3-48E3-AD83-7179ED02DACD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17C3-48E3-AD83-7179ED02DACD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17C3-48E3-AD83-7179ED02DA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'ИС 7 диаграмма'!$B$3:$B$15</c:f>
              <c:strCache>
                <c:ptCount val="13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Желябовская СОШ</c:v>
                </c:pt>
                <c:pt idx="4">
                  <c:v>Жемчужинская СОШДС</c:v>
                </c:pt>
                <c:pt idx="5">
                  <c:v>Ивановская СОШ</c:v>
                </c:pt>
                <c:pt idx="6">
                  <c:v>Лиственская СОШ</c:v>
                </c:pt>
                <c:pt idx="7">
                  <c:v>Михайловская СОШ</c:v>
                </c:pt>
                <c:pt idx="8">
                  <c:v>Нижнегорская школа-гимназия  </c:v>
                </c:pt>
                <c:pt idx="9">
                  <c:v>Нижнегорская школа-лицей № 1</c:v>
                </c:pt>
                <c:pt idx="10">
                  <c:v>Садовская СОШ</c:v>
                </c:pt>
                <c:pt idx="11">
                  <c:v>Червоновская СОШДС</c:v>
                </c:pt>
                <c:pt idx="12">
                  <c:v>Чкаловская СОШ</c:v>
                </c:pt>
              </c:strCache>
            </c:strRef>
          </c:cat>
          <c:val>
            <c:numRef>
              <c:f>'ИС 7 диаграмма'!$D$3:$D$15</c:f>
              <c:numCache>
                <c:formatCode>0</c:formatCode>
                <c:ptCount val="13"/>
                <c:pt idx="0">
                  <c:v>94.6</c:v>
                </c:pt>
                <c:pt idx="1">
                  <c:v>97.509999999999991</c:v>
                </c:pt>
                <c:pt idx="2">
                  <c:v>97.63</c:v>
                </c:pt>
                <c:pt idx="3">
                  <c:v>100.00000000000001</c:v>
                </c:pt>
                <c:pt idx="4">
                  <c:v>88.22999999999999</c:v>
                </c:pt>
                <c:pt idx="5">
                  <c:v>100.00000000000001</c:v>
                </c:pt>
                <c:pt idx="6">
                  <c:v>100</c:v>
                </c:pt>
                <c:pt idx="7">
                  <c:v>99.99</c:v>
                </c:pt>
                <c:pt idx="8">
                  <c:v>100</c:v>
                </c:pt>
                <c:pt idx="9">
                  <c:v>94.12</c:v>
                </c:pt>
                <c:pt idx="10">
                  <c:v>95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17C3-48E3-AD83-7179ED02D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7087464"/>
        <c:axId val="537088120"/>
        <c:axId val="0"/>
      </c:bar3DChart>
      <c:catAx>
        <c:axId val="53708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8120"/>
        <c:crosses val="autoZero"/>
        <c:auto val="1"/>
        <c:lblAlgn val="ctr"/>
        <c:lblOffset val="100"/>
        <c:noMultiLvlLbl val="0"/>
      </c:catAx>
      <c:valAx>
        <c:axId val="537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7D3C4A">
        <a:lumMod val="20000"/>
        <a:lumOff val="80000"/>
      </a:srgb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305800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002060"/>
                </a:solidFill>
                <a:latin typeface="Sylfaen" panose="010A0502050306030303" pitchFamily="18" charset="0"/>
              </a:rPr>
              <a:t>Итоги ВПР по истории общеобразовательных учреждений Нижнегорского района в 2024 году</a:t>
            </a:r>
          </a:p>
        </p:txBody>
      </p:sp>
      <p:pic>
        <p:nvPicPr>
          <p:cNvPr id="4" name="Рисунок 3" descr="thinking-ma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3886200" cy="373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E3D9A80-44BC-4EA7-B3CF-C417BE505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702948"/>
              </p:ext>
            </p:extLst>
          </p:nvPr>
        </p:nvGraphicFramePr>
        <p:xfrm>
          <a:off x="76200" y="-1"/>
          <a:ext cx="9067800" cy="662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164118"/>
      </p:ext>
    </p:extLst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36ABFC1-2CEB-4BF0-B701-912F7136C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94734"/>
              </p:ext>
            </p:extLst>
          </p:nvPr>
        </p:nvGraphicFramePr>
        <p:xfrm>
          <a:off x="228600" y="152400"/>
          <a:ext cx="8763001" cy="647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4459468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627247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1515455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656777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0686234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02454670"/>
                    </a:ext>
                  </a:extLst>
                </a:gridCol>
                <a:gridCol w="1142066">
                  <a:extLst>
                    <a:ext uri="{9D8B030D-6E8A-4147-A177-3AD203B41FA5}">
                      <a16:colId xmlns:a16="http://schemas.microsoft.com/office/drawing/2014/main" val="2959658503"/>
                    </a:ext>
                  </a:extLst>
                </a:gridCol>
                <a:gridCol w="645129">
                  <a:extLst>
                    <a:ext uri="{9D8B030D-6E8A-4147-A177-3AD203B41FA5}">
                      <a16:colId xmlns:a16="http://schemas.microsoft.com/office/drawing/2014/main" val="990629201"/>
                    </a:ext>
                  </a:extLst>
                </a:gridCol>
                <a:gridCol w="1032206">
                  <a:extLst>
                    <a:ext uri="{9D8B030D-6E8A-4147-A177-3AD203B41FA5}">
                      <a16:colId xmlns:a16="http://schemas.microsoft.com/office/drawing/2014/main" val="2817098248"/>
                    </a:ext>
                  </a:extLst>
                </a:gridCol>
              </a:tblGrid>
              <a:tr h="5837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класс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 Умение создавать, применять и преобразовывать знаки и символы, модели и схемы для решения учебных и познавательных задач. Работать с изобразительными историческими источниками, понимать и интерпретировать содержащуюся в них информацию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2. Смысловое чтение. Проводить поиск информации в исторических текстах, материальных исторических памятниках Средневековья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учебной и познавательной деятельности. Умение объяснять смысл основных хронологических понятий, терминов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4. 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деятельности. Давать оценку событиям и личностям отечественной и всеобщей истории Средних веков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5. 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деятельности. Использовать историческую карту как источник информации о территории, об экономических и культурных центрах Руси и других государств в Средние века, о направлениях крупнейших передвижений людей – походов, завоеваний, колонизаций и др.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6. Умение объединять предметы и явления в группы по определенным признакам, сравнивать, классифицировать и обобщать факты и явления. Раскрывать характерные, существенные черты ценностей, господствовавших в средневековых обществах, религиозных воззрений, представлений средневекового человека о мире; сопоставлять развитие Руси и других стран в период Средневековья, показывать общие черты и особенности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7. Умение объединять предметы и явления в группы по определенным признакам, сравнивать, классифицировать и обобщать факты и явления. Локализовать во времени общие рамки и события Средневековья, этапы становления и развития Российского государства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8. Умение создавать обобщения, классифицировать, самостоятельно выбирать основания и критерии для классификации. Уметь взаимодействовать с людьми другой культуры, национальной и религиозной принадлежности на основе ценностей современного российского общества: гуманистических и демократических ценностей, идей мира и взаимопонимания между народами, людьми разных культур; уважать историческое наследие народов России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extLst>
                  <a:ext uri="{0D108BD9-81ED-4DB2-BD59-A6C34878D82A}">
                    <a16:rowId xmlns:a16="http://schemas.microsoft.com/office/drawing/2014/main" val="3297529874"/>
                  </a:ext>
                </a:extLst>
              </a:tr>
              <a:tr h="355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Крым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86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1380616"/>
                  </a:ext>
                </a:extLst>
              </a:tr>
              <a:tr h="284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НИЖНЕГОРСКИЙ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78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620228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6079B2E-F2B3-4E53-80B4-DDA4D50523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842990"/>
              </p:ext>
            </p:extLst>
          </p:nvPr>
        </p:nvGraphicFramePr>
        <p:xfrm>
          <a:off x="0" y="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775324"/>
      </p:ext>
    </p:extLst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DFA515-11FC-43AF-9F5E-8B1F0175D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57966"/>
              </p:ext>
            </p:extLst>
          </p:nvPr>
        </p:nvGraphicFramePr>
        <p:xfrm>
          <a:off x="228600" y="0"/>
          <a:ext cx="4038600" cy="2695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627">
                  <a:extLst>
                    <a:ext uri="{9D8B030D-6E8A-4147-A177-3AD203B41FA5}">
                      <a16:colId xmlns:a16="http://schemas.microsoft.com/office/drawing/2014/main" val="1769844375"/>
                    </a:ext>
                  </a:extLst>
                </a:gridCol>
                <a:gridCol w="776654">
                  <a:extLst>
                    <a:ext uri="{9D8B030D-6E8A-4147-A177-3AD203B41FA5}">
                      <a16:colId xmlns:a16="http://schemas.microsoft.com/office/drawing/2014/main" val="3923131385"/>
                    </a:ext>
                  </a:extLst>
                </a:gridCol>
                <a:gridCol w="854319">
                  <a:extLst>
                    <a:ext uri="{9D8B030D-6E8A-4147-A177-3AD203B41FA5}">
                      <a16:colId xmlns:a16="http://schemas.microsoft.com/office/drawing/2014/main" val="1428179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Качество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Успешность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15616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Р 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67231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К Р Ы 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48453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Нижнегорский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8194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Желябовская</a:t>
                      </a:r>
                      <a:r>
                        <a:rPr lang="ru-RU" sz="1100" u="none" strike="noStrike" dirty="0">
                          <a:effectLst/>
                        </a:rPr>
                        <a:t>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630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Жемчужинская</a:t>
                      </a:r>
                      <a:r>
                        <a:rPr lang="ru-RU" sz="1100" u="none" strike="noStrike" dirty="0">
                          <a:effectLst/>
                        </a:rPr>
                        <a:t> СОШДС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3926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Ивановская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8308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Лиственская</a:t>
                      </a:r>
                      <a:r>
                        <a:rPr lang="ru-RU" sz="1100" u="none" strike="noStrike" dirty="0">
                          <a:effectLst/>
                        </a:rPr>
                        <a:t>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563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Михайловская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3918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Нижнегорская школа-гимназия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330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Нижнегорская школа-лицей № 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9426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Садовская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4413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Червоновская</a:t>
                      </a:r>
                      <a:r>
                        <a:rPr lang="ru-RU" sz="1100" u="none" strike="noStrike" dirty="0">
                          <a:effectLst/>
                        </a:rPr>
                        <a:t> СОШДС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97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Чкаловская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3630746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84C1C5-042D-4597-A934-B680B0E79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309822"/>
              </p:ext>
            </p:extLst>
          </p:nvPr>
        </p:nvGraphicFramePr>
        <p:xfrm>
          <a:off x="1447800" y="2695575"/>
          <a:ext cx="7696200" cy="413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485435"/>
      </p:ext>
    </p:extLst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18A0E52-AD6B-4F7B-B401-5145B2B51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5634"/>
              </p:ext>
            </p:extLst>
          </p:nvPr>
        </p:nvGraphicFramePr>
        <p:xfrm>
          <a:off x="76200" y="-1"/>
          <a:ext cx="9067800" cy="670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378315"/>
      </p:ext>
    </p:extLst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E456949-6861-4158-A506-3355C88B5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031488"/>
              </p:ext>
            </p:extLst>
          </p:nvPr>
        </p:nvGraphicFramePr>
        <p:xfrm>
          <a:off x="152401" y="0"/>
          <a:ext cx="8915399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9312136"/>
      </p:ext>
    </p:extLst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65BD0-D7BC-4C8F-93F2-59EF4AD456FF}"/>
              </a:ext>
            </a:extLst>
          </p:cNvPr>
          <p:cNvSpPr txBox="1"/>
          <p:nvPr/>
        </p:nvSpPr>
        <p:spPr>
          <a:xfrm>
            <a:off x="2279342" y="325987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C469C-8BF7-4427-9194-DF0E767E89E5}"/>
              </a:ext>
            </a:extLst>
          </p:cNvPr>
          <p:cNvSpPr txBox="1"/>
          <p:nvPr/>
        </p:nvSpPr>
        <p:spPr>
          <a:xfrm>
            <a:off x="2279342" y="3259870"/>
            <a:ext cx="45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dirty="0"/>
              <a:t>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500C120-2C45-4795-8A87-918C51C50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1750"/>
              </p:ext>
            </p:extLst>
          </p:nvPr>
        </p:nvGraphicFramePr>
        <p:xfrm>
          <a:off x="152400" y="152400"/>
          <a:ext cx="8839198" cy="661515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3015566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15017757"/>
                    </a:ext>
                  </a:extLst>
                </a:gridCol>
                <a:gridCol w="851661">
                  <a:extLst>
                    <a:ext uri="{9D8B030D-6E8A-4147-A177-3AD203B41FA5}">
                      <a16:colId xmlns:a16="http://schemas.microsoft.com/office/drawing/2014/main" val="2180169925"/>
                    </a:ext>
                  </a:extLst>
                </a:gridCol>
                <a:gridCol w="793401">
                  <a:extLst>
                    <a:ext uri="{9D8B030D-6E8A-4147-A177-3AD203B41FA5}">
                      <a16:colId xmlns:a16="http://schemas.microsoft.com/office/drawing/2014/main" val="527388939"/>
                    </a:ext>
                  </a:extLst>
                </a:gridCol>
                <a:gridCol w="966506">
                  <a:extLst>
                    <a:ext uri="{9D8B030D-6E8A-4147-A177-3AD203B41FA5}">
                      <a16:colId xmlns:a16="http://schemas.microsoft.com/office/drawing/2014/main" val="2062145885"/>
                    </a:ext>
                  </a:extLst>
                </a:gridCol>
                <a:gridCol w="923228">
                  <a:extLst>
                    <a:ext uri="{9D8B030D-6E8A-4147-A177-3AD203B41FA5}">
                      <a16:colId xmlns:a16="http://schemas.microsoft.com/office/drawing/2014/main" val="1966503121"/>
                    </a:ext>
                  </a:extLst>
                </a:gridCol>
                <a:gridCol w="937655">
                  <a:extLst>
                    <a:ext uri="{9D8B030D-6E8A-4147-A177-3AD203B41FA5}">
                      <a16:colId xmlns:a16="http://schemas.microsoft.com/office/drawing/2014/main" val="896305904"/>
                    </a:ext>
                  </a:extLst>
                </a:gridCol>
                <a:gridCol w="923228">
                  <a:extLst>
                    <a:ext uri="{9D8B030D-6E8A-4147-A177-3AD203B41FA5}">
                      <a16:colId xmlns:a16="http://schemas.microsoft.com/office/drawing/2014/main" val="3976508447"/>
                    </a:ext>
                  </a:extLst>
                </a:gridCol>
                <a:gridCol w="851102">
                  <a:extLst>
                    <a:ext uri="{9D8B030D-6E8A-4147-A177-3AD203B41FA5}">
                      <a16:colId xmlns:a16="http://schemas.microsoft.com/office/drawing/2014/main" val="3404235771"/>
                    </a:ext>
                  </a:extLst>
                </a:gridCol>
                <a:gridCol w="916017">
                  <a:extLst>
                    <a:ext uri="{9D8B030D-6E8A-4147-A177-3AD203B41FA5}">
                      <a16:colId xmlns:a16="http://schemas.microsoft.com/office/drawing/2014/main" val="3364463630"/>
                    </a:ext>
                  </a:extLst>
                </a:gridCol>
              </a:tblGrid>
              <a:tr h="5943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класс</a:t>
                      </a:r>
                    </a:p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9" marR="5039" marT="5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Рассказывать о значительных событиях и личностях отечественной и всеобщей истории Нового времени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Применять понятийный аппарат исторического знания и приемы исторического анализа для раскрытия сущности и значения событий и явлений прошлого и современности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 Умение искать, анализировать, систематизировать и оценивать историческую информацию различных исторических и современных источников, раскрывая ее социальную принадлежность и познавательную ценность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 и культурной сферах. Использовать историческую карту как источник информации о границах России и других государств в Новое время, об основных процессах социально-экономического развития, о местах важнейших событий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 и культурной сферах. Использовать историческую карту как источник информации о границах России и других государств в Новое время, об основных процессах социально-экономического развития, о местах важнейших событий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Умение работать с письменными, изобразительными и вещественными историческими источниками, понимать и интерпретировать содержащуюся в них информацию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Умение работать с письменными, изобразительными и вещественными историческими источниками, понимать и интерпретировать содержащуюся в них информацию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исторических и современных источников, раскрывая ее социальную принадлежность и познавательную ценность; способность определять и аргументировать свое отношение к ней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Владение опытом историко-культурного, цивилизационного подхода к оценке социальных явлений, современных глобальных процессов. Сформированность основ гражданской, этно-национальной, социальной, культурной самоидентификации личности обучающегося </a:t>
                      </a:r>
                    </a:p>
                  </a:txBody>
                  <a:tcPr marL="5039" marR="5039" marT="50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76813"/>
                  </a:ext>
                </a:extLst>
              </a:tr>
              <a:tr h="300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Крым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53894"/>
                  </a:ext>
                </a:extLst>
              </a:tr>
              <a:tr h="311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5039" marR="5039" marT="5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039" marR="5039" marT="5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237565"/>
      </p:ext>
    </p:extLst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46CF9D3-858C-4D12-B61A-7E34DFE90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103551"/>
              </p:ext>
            </p:extLst>
          </p:nvPr>
        </p:nvGraphicFramePr>
        <p:xfrm>
          <a:off x="152400" y="0"/>
          <a:ext cx="89916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260853"/>
      </p:ext>
    </p:extLst>
  </p:cSld>
  <p:clrMapOvr>
    <a:masterClrMapping/>
  </p:clrMapOvr>
  <p:transition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ECEDD09-DD3C-42B8-819D-FEFD5DFA0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86734"/>
              </p:ext>
            </p:extLst>
          </p:nvPr>
        </p:nvGraphicFramePr>
        <p:xfrm>
          <a:off x="76200" y="76200"/>
          <a:ext cx="3962400" cy="2695575"/>
        </p:xfrm>
        <a:graphic>
          <a:graphicData uri="http://schemas.openxmlformats.org/drawingml/2006/table">
            <a:tbl>
              <a:tblPr/>
              <a:tblGrid>
                <a:gridCol w="2158716">
                  <a:extLst>
                    <a:ext uri="{9D8B030D-6E8A-4147-A177-3AD203B41FA5}">
                      <a16:colId xmlns:a16="http://schemas.microsoft.com/office/drawing/2014/main" val="1011173330"/>
                    </a:ext>
                  </a:extLst>
                </a:gridCol>
                <a:gridCol w="1014374">
                  <a:extLst>
                    <a:ext uri="{9D8B030D-6E8A-4147-A177-3AD203B41FA5}">
                      <a16:colId xmlns:a16="http://schemas.microsoft.com/office/drawing/2014/main" val="3975781297"/>
                    </a:ext>
                  </a:extLst>
                </a:gridCol>
                <a:gridCol w="789310">
                  <a:extLst>
                    <a:ext uri="{9D8B030D-6E8A-4147-A177-3AD203B41FA5}">
                      <a16:colId xmlns:a16="http://schemas.microsoft.com/office/drawing/2014/main" val="30606569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Успешность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88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 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653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Р Ы 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571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93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Дрофинская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90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Желябовская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515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Косточковская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37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Лиственская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56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Михайловская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6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97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школа-гимназия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360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Новогригорьевская СОШДС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5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09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Садовская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257095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B3A4D5C-906A-499A-85F2-1365CB62F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387779"/>
              </p:ext>
            </p:extLst>
          </p:nvPr>
        </p:nvGraphicFramePr>
        <p:xfrm>
          <a:off x="1219200" y="2771775"/>
          <a:ext cx="77724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780600"/>
      </p:ext>
    </p:extLst>
  </p:cSld>
  <p:clrMapOvr>
    <a:masterClrMapping/>
  </p:clrMapOvr>
  <p:transition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60ADCE5-D744-4E2E-8D19-99E89F880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884602"/>
              </p:ext>
            </p:extLst>
          </p:nvPr>
        </p:nvGraphicFramePr>
        <p:xfrm>
          <a:off x="447674" y="1"/>
          <a:ext cx="8543926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3915"/>
      </p:ext>
    </p:extLst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542E6D5-C602-4E7B-9939-EE8E411C5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975829"/>
              </p:ext>
            </p:extLst>
          </p:nvPr>
        </p:nvGraphicFramePr>
        <p:xfrm>
          <a:off x="0" y="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116CDEF-DB82-4196-89A4-CD128550A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873353"/>
              </p:ext>
            </p:extLst>
          </p:nvPr>
        </p:nvGraphicFramePr>
        <p:xfrm>
          <a:off x="152400" y="0"/>
          <a:ext cx="8915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6103500"/>
      </p:ext>
    </p:extLst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BFC0363-5D75-4E46-9748-869C47374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21269"/>
              </p:ext>
            </p:extLst>
          </p:nvPr>
        </p:nvGraphicFramePr>
        <p:xfrm>
          <a:off x="76200" y="152400"/>
          <a:ext cx="8915401" cy="6564776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11911834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28285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736942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9561021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3874433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271421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606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0940111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46991640"/>
                    </a:ext>
                  </a:extLst>
                </a:gridCol>
                <a:gridCol w="616839">
                  <a:extLst>
                    <a:ext uri="{9D8B030D-6E8A-4147-A177-3AD203B41FA5}">
                      <a16:colId xmlns:a16="http://schemas.microsoft.com/office/drawing/2014/main" val="1333026018"/>
                    </a:ext>
                  </a:extLst>
                </a:gridCol>
                <a:gridCol w="1059562">
                  <a:extLst>
                    <a:ext uri="{9D8B030D-6E8A-4147-A177-3AD203B41FA5}">
                      <a16:colId xmlns:a16="http://schemas.microsoft.com/office/drawing/2014/main" val="1706648687"/>
                    </a:ext>
                  </a:extLst>
                </a:gridCol>
              </a:tblGrid>
              <a:tr h="5923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класс</a:t>
                      </a:r>
                    </a:p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6" marR="4096" marT="40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Локализовать во времени хронологические рамки и рубежные события Нового времени как исторической эпохи, основные этапы отечественной и всеобщей истории Нового времени; соотносить хронологию истории России и всеобщей истории в Новое время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Умение работать с письменными, изобразительными и вещественными историческими источниками, понимать и интерпретировать содержащуюся в них информацию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Умение работать с письменными, изобразительными и вещественными историческими источниками, понимать и интерпретировать содержащуюся в них информацию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 Умение искать, анализировать, систематизировать и оценивать историческую информацию различных исторических и современных источников, раскрывая ее социальную принадлежность и познавательную ценность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Использовать историческую карту как источник информации о границах России и других государств в Новое время, об основных процессах социально-экономического развития, о местах важнейших событий, направлениях значительных передвижений – походов, завоеваний, колонизации и др.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Использовать историческую карту как источник информации о границах России и других государств в Новое время, об основных процессах социально-экономического развития, о местах важнейших событий, направлениях значительных передвижений – походов, завоеваний, колонизации и др.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Умение работать с письменными, изобразительными и вещественными историческими источниками, понимать и интерпретировать содержащуюся в них информацию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Умение работать с письменными, изобразительными и вещественными историческими источниками, понимать и интерпретировать содержащуюся в них информацию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исторических и современных источников, раскрывая ее социальную принадлежность и познавательную ценность; способность определять и аргументировать свое отношение к ней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Владение опытом историко-культурного, цивилизационного подхода к оценке социальных явлений, современных глобальных процессов. Сформированность основ гражданской,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этнонациональной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социальной, культурной самоидентификации личности обучающегося. Реализация историко-культурологического подхода, формирующего способности к межкультурному диалогу, восприятию и бережному отношению к культурному наследию Родины</a:t>
                      </a:r>
                    </a:p>
                  </a:txBody>
                  <a:tcPr marL="4096" marR="4096" marT="40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38608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Крым</a:t>
                      </a:r>
                    </a:p>
                  </a:txBody>
                  <a:tcPr marL="4096" marR="4096" marT="4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22461"/>
                  </a:ext>
                </a:extLst>
              </a:tr>
              <a:tr h="282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4096" marR="4096" marT="4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6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92056"/>
      </p:ext>
    </p:extLst>
  </p:cSld>
  <p:clrMapOvr>
    <a:masterClrMapping/>
  </p:clrMapOvr>
  <p:transition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129C87E-A7F1-4712-816A-8AAA4CBBA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412878"/>
              </p:ext>
            </p:extLst>
          </p:nvPr>
        </p:nvGraphicFramePr>
        <p:xfrm>
          <a:off x="142875" y="76200"/>
          <a:ext cx="885825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867787"/>
      </p:ext>
    </p:extLst>
  </p:cSld>
  <p:clrMapOvr>
    <a:masterClrMapping/>
  </p:clrMapOvr>
  <p:transition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4EBA50-DB14-4796-9934-98E9AD2BC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51648"/>
              </p:ext>
            </p:extLst>
          </p:nvPr>
        </p:nvGraphicFramePr>
        <p:xfrm>
          <a:off x="152400" y="76200"/>
          <a:ext cx="3962400" cy="1552575"/>
        </p:xfrm>
        <a:graphic>
          <a:graphicData uri="http://schemas.openxmlformats.org/drawingml/2006/table">
            <a:tbl>
              <a:tblPr/>
              <a:tblGrid>
                <a:gridCol w="2158716">
                  <a:extLst>
                    <a:ext uri="{9D8B030D-6E8A-4147-A177-3AD203B41FA5}">
                      <a16:colId xmlns:a16="http://schemas.microsoft.com/office/drawing/2014/main" val="1936736491"/>
                    </a:ext>
                  </a:extLst>
                </a:gridCol>
                <a:gridCol w="1014374">
                  <a:extLst>
                    <a:ext uri="{9D8B030D-6E8A-4147-A177-3AD203B41FA5}">
                      <a16:colId xmlns:a16="http://schemas.microsoft.com/office/drawing/2014/main" val="3304447491"/>
                    </a:ext>
                  </a:extLst>
                </a:gridCol>
                <a:gridCol w="789310">
                  <a:extLst>
                    <a:ext uri="{9D8B030D-6E8A-4147-A177-3AD203B41FA5}">
                      <a16:colId xmlns:a16="http://schemas.microsoft.com/office/drawing/2014/main" val="9593686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Успешность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550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 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20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Р Ы 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167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93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Желябовская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20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Жемчужинская СОШДС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45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Лиственская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62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21107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293F653-D79E-4689-AF41-504C9C744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112119"/>
              </p:ext>
            </p:extLst>
          </p:nvPr>
        </p:nvGraphicFramePr>
        <p:xfrm>
          <a:off x="1335880" y="1905000"/>
          <a:ext cx="765571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728420"/>
      </p:ext>
    </p:extLst>
  </p:cSld>
  <p:clrMapOvr>
    <a:masterClrMapping/>
  </p:clrMapOvr>
  <p:transition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872D26B-58BF-4A60-89BD-3D292592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02E027-29BD-4D29-8454-C20730B5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59AFF61-46C7-4317-BE98-6F46E7252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981214"/>
              </p:ext>
            </p:extLst>
          </p:nvPr>
        </p:nvGraphicFramePr>
        <p:xfrm>
          <a:off x="152400" y="76200"/>
          <a:ext cx="8839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65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23B8F1D-250A-416E-A44B-A7C34C82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248C31-DBEA-4172-9EB5-1AF5C5C3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E4DDC88-B9B1-4D98-B490-F41019E42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781112"/>
              </p:ext>
            </p:extLst>
          </p:nvPr>
        </p:nvGraphicFramePr>
        <p:xfrm>
          <a:off x="306760" y="76200"/>
          <a:ext cx="8530479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459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239BEA-5172-4627-8C98-620E3375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10178"/>
              </p:ext>
            </p:extLst>
          </p:nvPr>
        </p:nvGraphicFramePr>
        <p:xfrm>
          <a:off x="152400" y="76201"/>
          <a:ext cx="8915401" cy="6636612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3392212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07085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1296747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798725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682182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3223842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05139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21065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94191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1966239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244529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31430343"/>
                    </a:ext>
                  </a:extLst>
                </a:gridCol>
                <a:gridCol w="648369">
                  <a:extLst>
                    <a:ext uri="{9D8B030D-6E8A-4147-A177-3AD203B41FA5}">
                      <a16:colId xmlns:a16="http://schemas.microsoft.com/office/drawing/2014/main" val="1748221828"/>
                    </a:ext>
                  </a:extLst>
                </a:gridCol>
                <a:gridCol w="647032">
                  <a:extLst>
                    <a:ext uri="{9D8B030D-6E8A-4147-A177-3AD203B41FA5}">
                      <a16:colId xmlns:a16="http://schemas.microsoft.com/office/drawing/2014/main" val="2280506243"/>
                    </a:ext>
                  </a:extLst>
                </a:gridCol>
              </a:tblGrid>
              <a:tr h="5993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класс </a:t>
                      </a:r>
                    </a:p>
                  </a:txBody>
                  <a:tcPr marL="3050" marR="3050" marT="3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Знание основных терминов.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 Умение проводить поиск исторической информации в источниках разного типа; осуществлять внешнюю и внутреннюю критику источника (характеризовать авторство источника, время, обстоятельства, цели его создания, степень достоверности).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Умение проводить поиск исторической информации в источниках разного типа; различать в исторической информации факты и мнения, исторические описания и исторические объяснения.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Умение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Умение работать с исторической картой, анализировать историческую информацию, представленную в разных знаковых системах (текст, карта, таблица, схема, аудиовизуальный ряд).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 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Умение работать с исторической картой, анализировать историческую информацию, представленную в разных знаковых системах (текст, карта, таблица, схема, аудиовизуальный ряд).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Умение работать с иллюстративным материалом (знание фактов истории культуры), анализировать историческую информацию, представленную в разных знаковых системах (текст, карта, таблица, схема, аудиовизуальный ряд).  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Умение работать с иллюстративным материалом (знание фактов истории культуры), анализировать историческую информацию, представленную в разных знаковых системах (текст, карта, таблица, схема, аудиовизуальный ряд). 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10K1. Знание истории родного края.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10K2. Знание истории родного края. Умение различать в исторической информации факты и мнения, исторические описания и исторические объяснения;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Знание исторических деятелей. Умение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Умение устанавливать причинно-следственные связи; систематизировать разнообразную историческую информацию на основе своих представлений об общих закономерностях исторического процесса. Знание/понимание основных фактов, процессов и явлений, характеризующих целостность отечественной и всемирной истории; периодизацию всемирной и отечественной истории; современные версии и трактовки важнейших проблем отечественной 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сообществе.</a:t>
                      </a:r>
                    </a:p>
                  </a:txBody>
                  <a:tcPr marL="3050" marR="3050" marT="305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288744"/>
                  </a:ext>
                </a:extLst>
              </a:tr>
              <a:tr h="274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Крым</a:t>
                      </a:r>
                    </a:p>
                  </a:txBody>
                  <a:tcPr marL="3050" marR="3050" marT="3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48910"/>
                  </a:ext>
                </a:extLst>
              </a:tr>
              <a:tr h="285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3050" marR="3050" marT="3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050" marR="3050" marT="3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59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49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wing-down-emoticon-257765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447800"/>
            <a:ext cx="6172199" cy="4698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4554046-74CF-4E18-8977-0F170831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42191"/>
              </p:ext>
            </p:extLst>
          </p:nvPr>
        </p:nvGraphicFramePr>
        <p:xfrm>
          <a:off x="152400" y="152401"/>
          <a:ext cx="3352800" cy="568432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73823972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9195792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12893815"/>
                    </a:ext>
                  </a:extLst>
                </a:gridCol>
              </a:tblGrid>
              <a:tr h="31513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8" marR="8998" marT="8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Успешность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263159"/>
                  </a:ext>
                </a:extLst>
              </a:tr>
              <a:tr h="233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 Ф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40036"/>
                  </a:ext>
                </a:extLst>
              </a:tr>
              <a:tr h="233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Р Ы М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5538"/>
                  </a:ext>
                </a:extLst>
              </a:tr>
              <a:tr h="233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9208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Акимовская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98858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Дрофинская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765293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Емельяновская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21141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Желябовская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62489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Жемчужинская СОШДС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76686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Зоркинская СОШДС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30671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Ивановская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93406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Изобильненская СОШДС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13503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Косточковская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150101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Лиственская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58863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Михайловская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80376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СОШ № 2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991447"/>
                  </a:ext>
                </a:extLst>
              </a:tr>
              <a:tr h="188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школа-гимназия  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99346"/>
                  </a:ext>
                </a:extLst>
              </a:tr>
              <a:tr h="183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школа-лицей № 1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26144"/>
                  </a:ext>
                </a:extLst>
              </a:tr>
              <a:tr h="1776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Новогригорьевская СОШДС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65228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72049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Пшеничненская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34715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Садовская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2194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Уваровская СОШДС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08378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Червоновская СОШДС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194"/>
                  </a:ext>
                </a:extLst>
              </a:tr>
              <a:tr h="22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Чкаловская СОШ</a:t>
                      </a:r>
                    </a:p>
                  </a:txBody>
                  <a:tcPr marL="8998" marR="8998" marT="8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8998" marR="8998" marT="8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6807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A7B37C1-082B-4CCA-A7F4-94CD5E493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877737"/>
              </p:ext>
            </p:extLst>
          </p:nvPr>
        </p:nvGraphicFramePr>
        <p:xfrm>
          <a:off x="3581400" y="152400"/>
          <a:ext cx="5410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248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D38CE87-CFDB-4043-9E24-718E5CC88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3A366B9-509D-437E-BB0A-18986AF4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0FFF313-B7AA-4AAC-9BF4-27CC3378D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156535"/>
              </p:ext>
            </p:extLst>
          </p:nvPr>
        </p:nvGraphicFramePr>
        <p:xfrm>
          <a:off x="76201" y="1"/>
          <a:ext cx="9067799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51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54CAEB8-EF15-46E9-AAFB-2F75DBA67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885109"/>
              </p:ext>
            </p:extLst>
          </p:nvPr>
        </p:nvGraphicFramePr>
        <p:xfrm>
          <a:off x="685800" y="76200"/>
          <a:ext cx="8382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4D5C7F1-B62D-40D4-88C1-FEA60DC6E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8101"/>
              </p:ext>
            </p:extLst>
          </p:nvPr>
        </p:nvGraphicFramePr>
        <p:xfrm>
          <a:off x="152400" y="152400"/>
          <a:ext cx="8762999" cy="644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981620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495198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2592717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29149321"/>
                    </a:ext>
                  </a:extLst>
                </a:gridCol>
                <a:gridCol w="1151766">
                  <a:extLst>
                    <a:ext uri="{9D8B030D-6E8A-4147-A177-3AD203B41FA5}">
                      <a16:colId xmlns:a16="http://schemas.microsoft.com/office/drawing/2014/main" val="1771529740"/>
                    </a:ext>
                  </a:extLst>
                </a:gridCol>
                <a:gridCol w="1240779">
                  <a:extLst>
                    <a:ext uri="{9D8B030D-6E8A-4147-A177-3AD203B41FA5}">
                      <a16:colId xmlns:a16="http://schemas.microsoft.com/office/drawing/2014/main" val="1283808866"/>
                    </a:ext>
                  </a:extLst>
                </a:gridCol>
                <a:gridCol w="1473425">
                  <a:extLst>
                    <a:ext uri="{9D8B030D-6E8A-4147-A177-3AD203B41FA5}">
                      <a16:colId xmlns:a16="http://schemas.microsoft.com/office/drawing/2014/main" val="158076734"/>
                    </a:ext>
                  </a:extLst>
                </a:gridCol>
                <a:gridCol w="1163229">
                  <a:extLst>
                    <a:ext uri="{9D8B030D-6E8A-4147-A177-3AD203B41FA5}">
                      <a16:colId xmlns:a16="http://schemas.microsoft.com/office/drawing/2014/main" val="2915929420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класс 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1. Умение создавать, применять и преобразовывать знаки и символы, модели и схемы для решения учебных и познавательных задач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 Смысловое чтение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учебной и познавательной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4. 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5. 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выводы; владение основами самоконтроля, самооценки, принятия решений и осуществления осознанного выбора в учебной и познавательной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extLst>
                  <a:ext uri="{0D108BD9-81ED-4DB2-BD59-A6C34878D82A}">
                    <a16:rowId xmlns:a16="http://schemas.microsoft.com/office/drawing/2014/main" val="2380647677"/>
                  </a:ext>
                </a:extLst>
              </a:tr>
              <a:tr h="397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Крым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85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48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2837598"/>
                  </a:ext>
                </a:extLst>
              </a:tr>
              <a:tr h="318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НИЖНЕГОРСКИЙ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87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1840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0158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C704364-07E5-45A7-A33A-B00215B51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333937"/>
              </p:ext>
            </p:extLst>
          </p:nvPr>
        </p:nvGraphicFramePr>
        <p:xfrm>
          <a:off x="152400" y="152400"/>
          <a:ext cx="891539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10651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3B5217-D1BC-44BE-AF98-CC5305DEE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88840"/>
              </p:ext>
            </p:extLst>
          </p:nvPr>
        </p:nvGraphicFramePr>
        <p:xfrm>
          <a:off x="76200" y="152400"/>
          <a:ext cx="4114800" cy="5486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17917491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7578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7192330"/>
                    </a:ext>
                  </a:extLst>
                </a:gridCol>
              </a:tblGrid>
              <a:tr h="27227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Качество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Успешность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674078"/>
                  </a:ext>
                </a:extLst>
              </a:tr>
              <a:tr h="285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Р 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52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94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3118475"/>
                  </a:ext>
                </a:extLst>
              </a:tr>
              <a:tr h="285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К Р Ы 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98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4574931"/>
                  </a:ext>
                </a:extLst>
              </a:tr>
              <a:tr h="285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Нижнегорский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0602939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Акимовская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1315804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Емельяновская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1922227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Желябовская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0135270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Зоркинская СОШДС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306415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Изобильненская СОШДС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1819359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Косточковская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27960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Михайловская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224879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Нижнегорская СОШ № 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5420909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Нижнегорская школа-гимназия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8214948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Нижнегорская школа-лицей № 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1121985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Новогригорьевская СОШДС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5254003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Охотская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2482000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Пшеничненская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0074915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Садовская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566358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Червоновская СОШДС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2039139"/>
                  </a:ext>
                </a:extLst>
              </a:tr>
              <a:tr h="27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Чкаловская СОШ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821122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DA7449B-E2E7-4F1E-BCAD-0C0EF55EF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54796"/>
              </p:ext>
            </p:extLst>
          </p:nvPr>
        </p:nvGraphicFramePr>
        <p:xfrm>
          <a:off x="4343400" y="152401"/>
          <a:ext cx="4800600" cy="666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08FE29D-E43E-4CA6-A068-3E63DA53A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496199"/>
              </p:ext>
            </p:extLst>
          </p:nvPr>
        </p:nvGraphicFramePr>
        <p:xfrm>
          <a:off x="76201" y="0"/>
          <a:ext cx="9067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176076"/>
      </p:ext>
    </p:extLst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3629</Words>
  <Application>Microsoft Office PowerPoint</Application>
  <PresentationFormat>Экран (4:3)</PresentationFormat>
  <Paragraphs>625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Lucida Sans Unicode</vt:lpstr>
      <vt:lpstr>Sylfaen</vt:lpstr>
      <vt:lpstr>Verdana</vt:lpstr>
      <vt:lpstr>Wingdings 2</vt:lpstr>
      <vt:lpstr>Wingdings 3</vt:lpstr>
      <vt:lpstr>Открытая</vt:lpstr>
      <vt:lpstr>Итоги ВПР по истории общеобразовательных учреждений Нижнегорского района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Гипотеза.Виды гипотез</dc:title>
  <dc:creator>Администратор</dc:creator>
  <cp:lastModifiedBy>Пользователь</cp:lastModifiedBy>
  <cp:revision>37</cp:revision>
  <dcterms:created xsi:type="dcterms:W3CDTF">2021-04-16T14:58:46Z</dcterms:created>
  <dcterms:modified xsi:type="dcterms:W3CDTF">2024-08-15T18:03:21Z</dcterms:modified>
</cp:coreProperties>
</file>